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56" r:id="rId2"/>
    <p:sldId id="279" r:id="rId3"/>
    <p:sldId id="281" r:id="rId4"/>
    <p:sldId id="283" r:id="rId5"/>
    <p:sldId id="284" r:id="rId6"/>
    <p:sldId id="292" r:id="rId7"/>
    <p:sldId id="274" r:id="rId8"/>
    <p:sldId id="276" r:id="rId9"/>
    <p:sldId id="260" r:id="rId10"/>
    <p:sldId id="298" r:id="rId11"/>
    <p:sldId id="293" r:id="rId12"/>
    <p:sldId id="295" r:id="rId13"/>
    <p:sldId id="299" r:id="rId14"/>
    <p:sldId id="297" r:id="rId15"/>
    <p:sldId id="296" r:id="rId16"/>
    <p:sldId id="300" r:id="rId17"/>
  </p:sldIdLst>
  <p:sldSz cx="9144000" cy="6858000" type="screen4x3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.Dzhumabekov\Desktop\&#1087;&#1086;%20&#1087;&#1088;&#1080;&#1086;&#1088;&#1080;&#1090;&#1077;&#1090;&#1072;&#1084;%20&#1080;%20&#1089;&#1091;&#1073;&#1087;&#1088;&#1080;&#1086;&#1088;&#1080;&#1090;&#1077;&#1090;&#1072;&#1084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.Ayaganova\Documents\&#1060;&#1072;&#1081;&#1083;&#1099;%20Mail.Ru%20&#1040;&#1075;&#1077;&#1085;&#1090;&#1072;\kalamkas_ayaganova@mail.ru\madiko_kbtu@mail.ru\&#1050;&#1085;&#1080;&#1075;&#1072;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.Ayaganova\Desktop\&#1053;&#1086;&#1074;&#1072;&#1103;%20&#1087;&#1072;&#1087;&#1082;&#1072;\&#1050;&#1085;&#1080;&#1075;&#1072;1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459301747259598E-2"/>
          <c:y val="0"/>
          <c:w val="0.7221272400695351"/>
          <c:h val="0.91063386624634091"/>
        </c:manualLayout>
      </c:layout>
      <c:pie3DChart>
        <c:varyColors val="1"/>
        <c:ser>
          <c:idx val="0"/>
          <c:order val="0"/>
          <c:explosion val="9"/>
          <c:dLbls>
            <c:dLbl>
              <c:idx val="0"/>
              <c:layout>
                <c:manualLayout>
                  <c:x val="-5.8708378791606973E-2"/>
                  <c:y val="6.3697446910045655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dirty="0">
                        <a:solidFill>
                          <a:schemeClr val="tx1"/>
                        </a:solidFill>
                      </a:rPr>
                      <a:t>1;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sz="1200" b="1" i="1" dirty="0" smtClean="0">
                        <a:solidFill>
                          <a:schemeClr val="tx1"/>
                        </a:solidFill>
                      </a:rPr>
                      <a:t>  8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541010096687645"/>
                  <c:y val="4.511190646623717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dirty="0">
                        <a:solidFill>
                          <a:schemeClr val="tx1"/>
                        </a:solidFill>
                      </a:rPr>
                      <a:t>2; </a:t>
                    </a:r>
                    <a:r>
                      <a:rPr lang="ru-RU" sz="1200" b="0" i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ru-RU" sz="1200" b="1" i="1" dirty="0" smtClean="0">
                        <a:solidFill>
                          <a:schemeClr val="tx1"/>
                        </a:solidFill>
                      </a:rPr>
                      <a:t>15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120788541806341"/>
                  <c:y val="-7.070436649964212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dirty="0">
                        <a:solidFill>
                          <a:schemeClr val="tx1"/>
                        </a:solidFill>
                      </a:rPr>
                      <a:t>3; </a:t>
                    </a:r>
                    <a:r>
                      <a:rPr lang="ru-RU" sz="1200" b="0" i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ru-RU" sz="1200" b="1" i="1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388320374358415"/>
                  <c:y val="-0.14910164638511095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dirty="0">
                        <a:solidFill>
                          <a:schemeClr val="tx1"/>
                        </a:solidFill>
                      </a:rPr>
                      <a:t>4; </a:t>
                    </a:r>
                    <a:r>
                      <a:rPr lang="ru-RU" sz="1200" b="0" i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ru-RU" sz="1200" b="1" i="1" dirty="0" smtClean="0">
                        <a:solidFill>
                          <a:schemeClr val="tx1"/>
                        </a:solidFill>
                      </a:rPr>
                      <a:t>19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9871470216740797"/>
                  <c:y val="-5.2489143402529227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dirty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ru-RU" sz="1200" b="0" i="0" dirty="0" smtClean="0">
                        <a:solidFill>
                          <a:schemeClr val="tx1"/>
                        </a:solidFill>
                      </a:rPr>
                      <a:t>;  </a:t>
                    </a:r>
                    <a:r>
                      <a:rPr lang="ru-RU" sz="1200" b="1" i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sz="1200" b="1" i="1" dirty="0">
                        <a:solidFill>
                          <a:schemeClr val="tx1"/>
                        </a:solidFill>
                      </a:rPr>
                      <a:t>51%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Лист3!$C$19:$C$23</c:f>
              <c:strCache>
                <c:ptCount val="5"/>
                <c:pt idx="0">
                  <c:v>1.  Энергетика  </c:v>
                </c:pt>
                <c:pt idx="1">
                  <c:v>2.  Глубокая переработка сырья и продукции  </c:v>
                </c:pt>
                <c:pt idx="2">
                  <c:v>3.  Информационные и телекоммуникационные технологии  </c:v>
                </c:pt>
                <c:pt idx="3">
                  <c:v>4.  Науки о жизни  </c:v>
                </c:pt>
                <c:pt idx="4">
                  <c:v>5.  Интеллектуальный потенциал страны  </c:v>
                </c:pt>
              </c:strCache>
            </c:strRef>
          </c:cat>
          <c:val>
            <c:numRef>
              <c:f>Лист3!$D$19:$D$23</c:f>
              <c:numCache>
                <c:formatCode>0%</c:formatCode>
                <c:ptCount val="5"/>
                <c:pt idx="0">
                  <c:v>7.5376884422110921E-2</c:v>
                </c:pt>
                <c:pt idx="1">
                  <c:v>0.14924623115578026</c:v>
                </c:pt>
                <c:pt idx="2">
                  <c:v>8.0904522613065785E-2</c:v>
                </c:pt>
                <c:pt idx="3">
                  <c:v>0.18643216080402136</c:v>
                </c:pt>
                <c:pt idx="4">
                  <c:v>0.50804020100502512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4633953710331935"/>
          <c:w val="1"/>
          <c:h val="0.25366046289668337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399291723837011"/>
          <c:y val="9.5831722513588166E-2"/>
          <c:w val="0.66082651298838302"/>
          <c:h val="0.87222436998188269"/>
        </c:manualLayout>
      </c:layout>
      <c:pie3DChart>
        <c:varyColors val="1"/>
        <c:ser>
          <c:idx val="0"/>
          <c:order val="0"/>
          <c:explosion val="10"/>
          <c:dLbls>
            <c:dLbl>
              <c:idx val="0"/>
              <c:layout>
                <c:manualLayout>
                  <c:x val="-6.2445280721159555E-2"/>
                  <c:y val="4.12641083521444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1;  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2; 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6,8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3;  </a:t>
                    </a:r>
                    <a:r>
                      <a:rPr lang="en-US" dirty="0" smtClean="0"/>
                      <a:t>23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4;  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2,7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Lit>
              <c:ptCount val="4"/>
              <c:pt idx="0">
                <c:v>Энергетика</c:v>
              </c:pt>
              <c:pt idx="1">
                <c:v>Глубокая переработка сырья и продукции</c:v>
              </c:pt>
              <c:pt idx="2">
                <c:v>Информационные и телекоммуникационные технологии</c:v>
              </c:pt>
              <c:pt idx="3">
                <c:v>Наука о жизни</c:v>
              </c:pt>
            </c:strLit>
          </c:cat>
          <c:val>
            <c:numRef>
              <c:f>Лист1!$A$3:$A$6</c:f>
              <c:numCache>
                <c:formatCode>\О\с\н\о\в\н\о\й</c:formatCode>
                <c:ptCount val="4"/>
                <c:pt idx="0">
                  <c:v>6</c:v>
                </c:pt>
                <c:pt idx="1">
                  <c:v>22</c:v>
                </c:pt>
                <c:pt idx="2">
                  <c:v>19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3928511757700865"/>
          <c:w val="0.81819149006770864"/>
          <c:h val="0.18057174004490975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0791776027997"/>
          <c:y val="9.8304195708673783E-2"/>
          <c:w val="0.62493525809273864"/>
          <c:h val="0.81206550820400669"/>
        </c:manualLayout>
      </c:layout>
      <c:pie3DChart>
        <c:varyColors val="1"/>
        <c:ser>
          <c:idx val="0"/>
          <c:order val="0"/>
          <c:dPt>
            <c:idx val="4"/>
            <c:bubble3D val="0"/>
            <c:explosion val="3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1;  </a:t>
                    </a:r>
                    <a:r>
                      <a:rPr lang="ru-RU" dirty="0" smtClean="0"/>
                      <a:t>6,4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2;  </a:t>
                    </a:r>
                    <a:r>
                      <a:rPr lang="en-US" dirty="0" smtClean="0"/>
                      <a:t>14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3;  </a:t>
                    </a:r>
                    <a:r>
                      <a:rPr lang="en-US" dirty="0" smtClean="0"/>
                      <a:t>6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4;  </a:t>
                    </a:r>
                    <a:r>
                      <a:rPr lang="en-US" dirty="0" smtClean="0"/>
                      <a:t>14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</a:t>
                    </a:r>
                    <a:r>
                      <a:rPr lang="en-US"/>
                      <a:t>;  59%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Лист1!$B$1:$B$5</c:f>
              <c:strCache>
                <c:ptCount val="5"/>
                <c:pt idx="0">
                  <c:v>Энергетика</c:v>
                </c:pt>
                <c:pt idx="1">
                  <c:v>Глубокая переработка сырья и продукции</c:v>
                </c:pt>
                <c:pt idx="2">
                  <c:v>Информационные и телекоммуникационные технологии</c:v>
                </c:pt>
                <c:pt idx="3">
                  <c:v>Науки о жизни</c:v>
                </c:pt>
                <c:pt idx="4">
                  <c:v>Интеллектуальный потенциал страны</c:v>
                </c:pt>
              </c:strCache>
            </c:strRef>
          </c:cat>
          <c:val>
            <c:numRef>
              <c:f>Лист1!$A$1:$A$5</c:f>
              <c:numCache>
                <c:formatCode>\О\с\н\о\в\н\о\й</c:formatCode>
                <c:ptCount val="5"/>
                <c:pt idx="0">
                  <c:v>114</c:v>
                </c:pt>
                <c:pt idx="1">
                  <c:v>253</c:v>
                </c:pt>
                <c:pt idx="2">
                  <c:v>112</c:v>
                </c:pt>
                <c:pt idx="3">
                  <c:v>250</c:v>
                </c:pt>
                <c:pt idx="4">
                  <c:v>1048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5.4078302712160908E-2"/>
          <c:y val="0.66983996313706495"/>
          <c:w val="0.69719291338582756"/>
          <c:h val="0.31635806404024419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7029613722528"/>
          <c:y val="0"/>
          <c:w val="0.75439020122484768"/>
          <c:h val="1"/>
        </c:manualLayout>
      </c:layout>
      <c:pie3DChart>
        <c:varyColors val="1"/>
        <c:ser>
          <c:idx val="0"/>
          <c:order val="0"/>
          <c:explosion val="28"/>
          <c:dPt>
            <c:idx val="0"/>
            <c:bubble3D val="0"/>
            <c:explosion val="2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</c:dPt>
          <c:dPt>
            <c:idx val="3"/>
            <c:bubble3D val="0"/>
            <c:explosion val="0"/>
          </c:dPt>
          <c:dPt>
            <c:idx val="4"/>
            <c:bubble3D val="0"/>
            <c:explosion val="7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1;  </a:t>
                    </a:r>
                    <a:r>
                      <a:rPr lang="ru-RU" dirty="0" smtClean="0"/>
                      <a:t>6,6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2;  </a:t>
                    </a:r>
                    <a:r>
                      <a:rPr lang="en-US" dirty="0" smtClean="0"/>
                      <a:t>16</a:t>
                    </a:r>
                    <a:r>
                      <a:rPr lang="ru-RU" dirty="0" smtClean="0"/>
                      <a:t>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3;</a:t>
                    </a:r>
                    <a:r>
                      <a:rPr lang="en-US" baseline="0" dirty="0"/>
                      <a:t>  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4;  </a:t>
                    </a:r>
                    <a:r>
                      <a:rPr lang="en-US" dirty="0" smtClean="0"/>
                      <a:t>15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0984522389246846"/>
                  <c:y val="-6.71058974771010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5;  </a:t>
                    </a:r>
                    <a:r>
                      <a:rPr lang="ru-RU" dirty="0" smtClean="0"/>
                      <a:t>53,6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\О\с\н\о\в\н\о\й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Лист2!$A$1:$A$5</c:f>
              <c:strCache>
                <c:ptCount val="5"/>
                <c:pt idx="0">
                  <c:v>Энергетика</c:v>
                </c:pt>
                <c:pt idx="1">
                  <c:v>Глубокая переработка сырья и продукции</c:v>
                </c:pt>
                <c:pt idx="2">
                  <c:v>Информационные и телекоммуникационные технологии</c:v>
                </c:pt>
                <c:pt idx="3">
                  <c:v>Наука о жизни </c:v>
                </c:pt>
                <c:pt idx="4">
                  <c:v>Интеллектуальный потенциал страны</c:v>
                </c:pt>
              </c:strCache>
            </c:strRef>
          </c:cat>
          <c:val>
            <c:numRef>
              <c:f>Лист2!$C$1:$C$5</c:f>
              <c:numCache>
                <c:formatCode>\О\с\н\о\в\н\о\й</c:formatCode>
                <c:ptCount val="5"/>
                <c:pt idx="0">
                  <c:v>6.6326530612244898</c:v>
                </c:pt>
                <c:pt idx="1">
                  <c:v>16.399416909620989</c:v>
                </c:pt>
                <c:pt idx="2">
                  <c:v>8.2361516034985236</c:v>
                </c:pt>
                <c:pt idx="3">
                  <c:v>15.160349854227421</c:v>
                </c:pt>
                <c:pt idx="4">
                  <c:v>53.571428571428513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9.7489541080092293E-2"/>
          <c:y val="0.68236970378702588"/>
          <c:w val="0.77077646544182055"/>
          <c:h val="0.28492375500473038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E389E-B034-46B1-A9C9-D78CB661FE2F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AA48D68-C82D-4ADB-9E26-4BD5EF5B87FA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1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</a:t>
          </a:r>
          <a:r>
            <a:rPr lang="ru-RU" sz="1700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фундаментальных научных                       исследований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по приоритетам развития науки на 2015-2017 гг. </a:t>
          </a:r>
          <a:endParaRPr lang="ru-RU" sz="1700" b="0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737DD557-F896-44A7-AE8D-C352C614E6AD}" type="parTrans" cxnId="{8B9E3A74-EDA6-4AE2-91D8-F64C1BAE5A31}">
      <dgm:prSet/>
      <dgm:spPr/>
      <dgm:t>
        <a:bodyPr/>
        <a:lstStyle/>
        <a:p>
          <a:endParaRPr lang="ru-RU"/>
        </a:p>
      </dgm:t>
    </dgm:pt>
    <dgm:pt modelId="{6729C25E-D95F-4BF1-A57B-EBCD39FE2B49}" type="sibTrans" cxnId="{8B9E3A74-EDA6-4AE2-91D8-F64C1BAE5A31}">
      <dgm:prSet/>
      <dgm:spPr/>
      <dgm:t>
        <a:bodyPr/>
        <a:lstStyle/>
        <a:p>
          <a:endParaRPr lang="ru-RU"/>
        </a:p>
      </dgm:t>
    </dgm:pt>
    <dgm:pt modelId="{6549F264-E90E-4E9D-ADF2-EBB7F3C516B0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научных исследований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 привлечением </a:t>
          </a:r>
          <a:r>
            <a:rPr lang="kk-KZ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средств</a:t>
          </a:r>
          <a:r>
            <a:rPr lang="kk-KZ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национальных компаний или реального сектора, в том числе заявителя, либо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kk-KZ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бизнес-партнера</a:t>
          </a:r>
          <a:r>
            <a:rPr lang="kk-KZ" sz="17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kk-KZ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 долей участия 25%. </a:t>
          </a:r>
          <a:endParaRPr lang="ru-RU" sz="1700" b="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5DBE2CC-F155-4381-9DA1-DEEE89190D21}" type="parTrans" cxnId="{EC57BAF1-5D00-4E7B-B7A7-1AEB09401205}">
      <dgm:prSet/>
      <dgm:spPr/>
      <dgm:t>
        <a:bodyPr/>
        <a:lstStyle/>
        <a:p>
          <a:endParaRPr lang="ru-RU"/>
        </a:p>
      </dgm:t>
    </dgm:pt>
    <dgm:pt modelId="{655243E9-D4D7-4F99-B248-C40DD341A841}" type="sibTrans" cxnId="{EC57BAF1-5D00-4E7B-B7A7-1AEB09401205}">
      <dgm:prSet/>
      <dgm:spPr/>
      <dgm:t>
        <a:bodyPr/>
        <a:lstStyle/>
        <a:p>
          <a:endParaRPr lang="ru-RU"/>
        </a:p>
      </dgm:t>
    </dgm:pt>
    <dgm:pt modelId="{F9565EDB-A949-4B2B-97FF-61CAA8B08352}">
      <dgm:prSet phldrT="[Текст]" custT="1"/>
      <dgm:spPr/>
      <dgm:t>
        <a:bodyPr/>
        <a:lstStyle/>
        <a:p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научных исследований с привлечением зарубежных ученых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( в том числе в качестве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соруководителя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проекта) на 2015-2017 гг. </a:t>
          </a:r>
          <a:endParaRPr lang="ru-RU" sz="1700" b="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9364B686-24C3-49A4-8DE9-C84D26AF0329}" type="parTrans" cxnId="{94BBC668-F707-4EDD-B384-51E023216AE9}">
      <dgm:prSet/>
      <dgm:spPr/>
      <dgm:t>
        <a:bodyPr/>
        <a:lstStyle/>
        <a:p>
          <a:endParaRPr lang="ru-RU"/>
        </a:p>
      </dgm:t>
    </dgm:pt>
    <dgm:pt modelId="{62977482-1B9D-4126-9D52-1DEC141D804D}" type="sibTrans" cxnId="{94BBC668-F707-4EDD-B384-51E023216AE9}">
      <dgm:prSet/>
      <dgm:spPr/>
      <dgm:t>
        <a:bodyPr/>
        <a:lstStyle/>
        <a:p>
          <a:endParaRPr lang="ru-RU"/>
        </a:p>
      </dgm:t>
    </dgm:pt>
    <dgm:pt modelId="{BC67D5F7-FF46-4320-A270-D3AD9F3124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2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по развитию</a:t>
          </a:r>
          <a:r>
            <a:rPr lang="ru-RU" sz="17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исследований и разработок по приоритетам ФИИР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на 2015-2017 гг.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AE7DBC-3969-42BB-A877-22DF430F5856}" type="parTrans" cxnId="{C13A03DA-B9D3-4BB0-8A3A-8432653254B6}">
      <dgm:prSet/>
      <dgm:spPr/>
      <dgm:t>
        <a:bodyPr/>
        <a:lstStyle/>
        <a:p>
          <a:endParaRPr lang="ru-RU"/>
        </a:p>
      </dgm:t>
    </dgm:pt>
    <dgm:pt modelId="{C7DDF346-CBB4-4E90-A712-2DD8EF17654C}" type="sibTrans" cxnId="{C13A03DA-B9D3-4BB0-8A3A-8432653254B6}">
      <dgm:prSet/>
      <dgm:spPr/>
      <dgm:t>
        <a:bodyPr/>
        <a:lstStyle/>
        <a:p>
          <a:endParaRPr lang="ru-RU"/>
        </a:p>
      </dgm:t>
    </dgm:pt>
    <dgm:pt modelId="{DD8DD074-8108-4102-992F-EEC8A0658923}" type="pres">
      <dgm:prSet presAssocID="{C01E389E-B034-46B1-A9C9-D78CB661FE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721833-F51B-4894-84A9-FAA824349BED}" type="pres">
      <dgm:prSet presAssocID="{5AA48D68-C82D-4ADB-9E26-4BD5EF5B87FA}" presName="parentLin" presStyleCnt="0"/>
      <dgm:spPr/>
    </dgm:pt>
    <dgm:pt modelId="{296CD442-4240-4945-900B-D7EA4522A2AD}" type="pres">
      <dgm:prSet presAssocID="{5AA48D68-C82D-4ADB-9E26-4BD5EF5B87F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898D51A-3C3C-43BD-9882-C2A9F89B065D}" type="pres">
      <dgm:prSet presAssocID="{5AA48D68-C82D-4ADB-9E26-4BD5EF5B87FA}" presName="parentText" presStyleLbl="node1" presStyleIdx="0" presStyleCnt="4" custScaleX="130749" custScaleY="1175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3FB20-C2BA-4853-B4AA-9A8EFC33FB3F}" type="pres">
      <dgm:prSet presAssocID="{5AA48D68-C82D-4ADB-9E26-4BD5EF5B87FA}" presName="negativeSpace" presStyleCnt="0"/>
      <dgm:spPr/>
    </dgm:pt>
    <dgm:pt modelId="{DFF68647-8CF5-41A2-BA7F-F6E2010522B1}" type="pres">
      <dgm:prSet presAssocID="{5AA48D68-C82D-4ADB-9E26-4BD5EF5B87FA}" presName="childText" presStyleLbl="conFgAcc1" presStyleIdx="0" presStyleCnt="4" custLinFactNeighborX="2388" custLinFactNeighborY="-3657">
        <dgm:presLayoutVars>
          <dgm:bulletEnabled val="1"/>
        </dgm:presLayoutVars>
      </dgm:prSet>
      <dgm:spPr/>
    </dgm:pt>
    <dgm:pt modelId="{CF535C7E-184D-42ED-B557-6FCF0FDF205E}" type="pres">
      <dgm:prSet presAssocID="{6729C25E-D95F-4BF1-A57B-EBCD39FE2B49}" presName="spaceBetweenRectangles" presStyleCnt="0"/>
      <dgm:spPr/>
    </dgm:pt>
    <dgm:pt modelId="{8E8BC1B2-6F2F-44FF-8A06-1F5A05866A86}" type="pres">
      <dgm:prSet presAssocID="{BC67D5F7-FF46-4320-A270-D3AD9F312468}" presName="parentLin" presStyleCnt="0"/>
      <dgm:spPr/>
    </dgm:pt>
    <dgm:pt modelId="{EFF0854D-DE63-4EC2-9F46-209016C3F2DF}" type="pres">
      <dgm:prSet presAssocID="{BC67D5F7-FF46-4320-A270-D3AD9F31246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4B8B4D3-F1A7-4C65-A171-212FB5747F80}" type="pres">
      <dgm:prSet presAssocID="{BC67D5F7-FF46-4320-A270-D3AD9F312468}" presName="parentText" presStyleLbl="node1" presStyleIdx="1" presStyleCnt="4" custScaleX="127843" custScaleY="131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516BC-FE91-4631-B06A-91743BCBB464}" type="pres">
      <dgm:prSet presAssocID="{BC67D5F7-FF46-4320-A270-D3AD9F312468}" presName="negativeSpace" presStyleCnt="0"/>
      <dgm:spPr/>
    </dgm:pt>
    <dgm:pt modelId="{29068BC6-EA2E-4D79-BFE1-5EF39CDDA714}" type="pres">
      <dgm:prSet presAssocID="{BC67D5F7-FF46-4320-A270-D3AD9F312468}" presName="childText" presStyleLbl="conFgAcc1" presStyleIdx="1" presStyleCnt="4">
        <dgm:presLayoutVars>
          <dgm:bulletEnabled val="1"/>
        </dgm:presLayoutVars>
      </dgm:prSet>
      <dgm:spPr/>
    </dgm:pt>
    <dgm:pt modelId="{F784176B-0468-4242-AE8F-786243F4CBEA}" type="pres">
      <dgm:prSet presAssocID="{C7DDF346-CBB4-4E90-A712-2DD8EF17654C}" presName="spaceBetweenRectangles" presStyleCnt="0"/>
      <dgm:spPr/>
    </dgm:pt>
    <dgm:pt modelId="{A1A4E9DE-1AB1-42B1-B0D0-BE553FEB14E6}" type="pres">
      <dgm:prSet presAssocID="{6549F264-E90E-4E9D-ADF2-EBB7F3C516B0}" presName="parentLin" presStyleCnt="0"/>
      <dgm:spPr/>
    </dgm:pt>
    <dgm:pt modelId="{BBB4EA73-A6EF-478A-B5E8-23AA1255CDF4}" type="pres">
      <dgm:prSet presAssocID="{6549F264-E90E-4E9D-ADF2-EBB7F3C516B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57F6CF1-DCCB-4D22-9C4B-47379BCCB352}" type="pres">
      <dgm:prSet presAssocID="{6549F264-E90E-4E9D-ADF2-EBB7F3C516B0}" presName="parentText" presStyleLbl="node1" presStyleIdx="2" presStyleCnt="4" custScaleX="127843" custScaleY="1554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00991E-E210-405F-A4B8-7EAA60BA9254}" type="pres">
      <dgm:prSet presAssocID="{6549F264-E90E-4E9D-ADF2-EBB7F3C516B0}" presName="negativeSpace" presStyleCnt="0"/>
      <dgm:spPr/>
    </dgm:pt>
    <dgm:pt modelId="{6EADA88C-C723-42EF-96D9-526542901916}" type="pres">
      <dgm:prSet presAssocID="{6549F264-E90E-4E9D-ADF2-EBB7F3C516B0}" presName="childText" presStyleLbl="conFgAcc1" presStyleIdx="2" presStyleCnt="4">
        <dgm:presLayoutVars>
          <dgm:bulletEnabled val="1"/>
        </dgm:presLayoutVars>
      </dgm:prSet>
      <dgm:spPr/>
    </dgm:pt>
    <dgm:pt modelId="{110C30F2-C179-4AB9-92A8-90E94A5E7C3B}" type="pres">
      <dgm:prSet presAssocID="{655243E9-D4D7-4F99-B248-C40DD341A841}" presName="spaceBetweenRectangles" presStyleCnt="0"/>
      <dgm:spPr/>
    </dgm:pt>
    <dgm:pt modelId="{28B05616-9AE6-421B-9DB0-4B4D499DA676}" type="pres">
      <dgm:prSet presAssocID="{F9565EDB-A949-4B2B-97FF-61CAA8B08352}" presName="parentLin" presStyleCnt="0"/>
      <dgm:spPr/>
    </dgm:pt>
    <dgm:pt modelId="{8875666C-CCF6-4182-8AA7-3F042B47E885}" type="pres">
      <dgm:prSet presAssocID="{F9565EDB-A949-4B2B-97FF-61CAA8B0835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F7A581EE-28B6-4395-B680-112DD95F7DE8}" type="pres">
      <dgm:prSet presAssocID="{F9565EDB-A949-4B2B-97FF-61CAA8B08352}" presName="parentText" presStyleLbl="node1" presStyleIdx="3" presStyleCnt="4" custScaleX="126152" custScaleY="127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C0423-5204-4836-87CB-5A165E73BF63}" type="pres">
      <dgm:prSet presAssocID="{F9565EDB-A949-4B2B-97FF-61CAA8B08352}" presName="negativeSpace" presStyleCnt="0"/>
      <dgm:spPr/>
    </dgm:pt>
    <dgm:pt modelId="{A07E010A-7C47-4F6A-8AE3-CFB1DF3FC98B}" type="pres">
      <dgm:prSet presAssocID="{F9565EDB-A949-4B2B-97FF-61CAA8B0835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4BBC668-F707-4EDD-B384-51E023216AE9}" srcId="{C01E389E-B034-46B1-A9C9-D78CB661FE2F}" destId="{F9565EDB-A949-4B2B-97FF-61CAA8B08352}" srcOrd="3" destOrd="0" parTransId="{9364B686-24C3-49A4-8DE9-C84D26AF0329}" sibTransId="{62977482-1B9D-4126-9D52-1DEC141D804D}"/>
    <dgm:cxn modelId="{9E30A6CD-F393-4D12-BAB3-F107130EF430}" type="presOf" srcId="{C01E389E-B034-46B1-A9C9-D78CB661FE2F}" destId="{DD8DD074-8108-4102-992F-EEC8A0658923}" srcOrd="0" destOrd="0" presId="urn:microsoft.com/office/officeart/2005/8/layout/list1"/>
    <dgm:cxn modelId="{EC57BAF1-5D00-4E7B-B7A7-1AEB09401205}" srcId="{C01E389E-B034-46B1-A9C9-D78CB661FE2F}" destId="{6549F264-E90E-4E9D-ADF2-EBB7F3C516B0}" srcOrd="2" destOrd="0" parTransId="{25DBE2CC-F155-4381-9DA1-DEEE89190D21}" sibTransId="{655243E9-D4D7-4F99-B248-C40DD341A841}"/>
    <dgm:cxn modelId="{EEA10E5D-BAD4-416D-A537-AE105A8C6F18}" type="presOf" srcId="{BC67D5F7-FF46-4320-A270-D3AD9F312468}" destId="{64B8B4D3-F1A7-4C65-A171-212FB5747F80}" srcOrd="1" destOrd="0" presId="urn:microsoft.com/office/officeart/2005/8/layout/list1"/>
    <dgm:cxn modelId="{159EE8B6-2C0C-464E-8B30-1F77D1E80B3F}" type="presOf" srcId="{5AA48D68-C82D-4ADB-9E26-4BD5EF5B87FA}" destId="{296CD442-4240-4945-900B-D7EA4522A2AD}" srcOrd="0" destOrd="0" presId="urn:microsoft.com/office/officeart/2005/8/layout/list1"/>
    <dgm:cxn modelId="{54ACB491-4BBB-4654-A20B-E4774368FE18}" type="presOf" srcId="{6549F264-E90E-4E9D-ADF2-EBB7F3C516B0}" destId="{857F6CF1-DCCB-4D22-9C4B-47379BCCB352}" srcOrd="1" destOrd="0" presId="urn:microsoft.com/office/officeart/2005/8/layout/list1"/>
    <dgm:cxn modelId="{C5AC21EF-90CC-415E-B1C7-40D4582A73F2}" type="presOf" srcId="{6549F264-E90E-4E9D-ADF2-EBB7F3C516B0}" destId="{BBB4EA73-A6EF-478A-B5E8-23AA1255CDF4}" srcOrd="0" destOrd="0" presId="urn:microsoft.com/office/officeart/2005/8/layout/list1"/>
    <dgm:cxn modelId="{C13A03DA-B9D3-4BB0-8A3A-8432653254B6}" srcId="{C01E389E-B034-46B1-A9C9-D78CB661FE2F}" destId="{BC67D5F7-FF46-4320-A270-D3AD9F312468}" srcOrd="1" destOrd="0" parTransId="{D5AE7DBC-3969-42BB-A877-22DF430F5856}" sibTransId="{C7DDF346-CBB4-4E90-A712-2DD8EF17654C}"/>
    <dgm:cxn modelId="{2B98CE51-D281-41E1-8826-905904209100}" type="presOf" srcId="{F9565EDB-A949-4B2B-97FF-61CAA8B08352}" destId="{F7A581EE-28B6-4395-B680-112DD95F7DE8}" srcOrd="1" destOrd="0" presId="urn:microsoft.com/office/officeart/2005/8/layout/list1"/>
    <dgm:cxn modelId="{64F44C09-386C-4782-809A-40878D0D6396}" type="presOf" srcId="{BC67D5F7-FF46-4320-A270-D3AD9F312468}" destId="{EFF0854D-DE63-4EC2-9F46-209016C3F2DF}" srcOrd="0" destOrd="0" presId="urn:microsoft.com/office/officeart/2005/8/layout/list1"/>
    <dgm:cxn modelId="{5EAA3427-14B1-4B49-9154-29840C1A05D8}" type="presOf" srcId="{F9565EDB-A949-4B2B-97FF-61CAA8B08352}" destId="{8875666C-CCF6-4182-8AA7-3F042B47E885}" srcOrd="0" destOrd="0" presId="urn:microsoft.com/office/officeart/2005/8/layout/list1"/>
    <dgm:cxn modelId="{8B9E3A74-EDA6-4AE2-91D8-F64C1BAE5A31}" srcId="{C01E389E-B034-46B1-A9C9-D78CB661FE2F}" destId="{5AA48D68-C82D-4ADB-9E26-4BD5EF5B87FA}" srcOrd="0" destOrd="0" parTransId="{737DD557-F896-44A7-AE8D-C352C614E6AD}" sibTransId="{6729C25E-D95F-4BF1-A57B-EBCD39FE2B49}"/>
    <dgm:cxn modelId="{7A451F73-BCDA-47B3-BC14-3C02077597DA}" type="presOf" srcId="{5AA48D68-C82D-4ADB-9E26-4BD5EF5B87FA}" destId="{D898D51A-3C3C-43BD-9882-C2A9F89B065D}" srcOrd="1" destOrd="0" presId="urn:microsoft.com/office/officeart/2005/8/layout/list1"/>
    <dgm:cxn modelId="{1465E8E1-6E18-4157-9C3A-AC60EC90C348}" type="presParOf" srcId="{DD8DD074-8108-4102-992F-EEC8A0658923}" destId="{80721833-F51B-4894-84A9-FAA824349BED}" srcOrd="0" destOrd="0" presId="urn:microsoft.com/office/officeart/2005/8/layout/list1"/>
    <dgm:cxn modelId="{A1F439FC-F709-4D0B-A34F-D800C26BD3D6}" type="presParOf" srcId="{80721833-F51B-4894-84A9-FAA824349BED}" destId="{296CD442-4240-4945-900B-D7EA4522A2AD}" srcOrd="0" destOrd="0" presId="urn:microsoft.com/office/officeart/2005/8/layout/list1"/>
    <dgm:cxn modelId="{20751471-4FB3-427D-9D76-3E194CBADEC6}" type="presParOf" srcId="{80721833-F51B-4894-84A9-FAA824349BED}" destId="{D898D51A-3C3C-43BD-9882-C2A9F89B065D}" srcOrd="1" destOrd="0" presId="urn:microsoft.com/office/officeart/2005/8/layout/list1"/>
    <dgm:cxn modelId="{3AE591A2-AF5F-44F6-816A-FB80F6149427}" type="presParOf" srcId="{DD8DD074-8108-4102-992F-EEC8A0658923}" destId="{9BE3FB20-C2BA-4853-B4AA-9A8EFC33FB3F}" srcOrd="1" destOrd="0" presId="urn:microsoft.com/office/officeart/2005/8/layout/list1"/>
    <dgm:cxn modelId="{CB1499D2-35E6-4678-BA86-FCA83FCF5FDD}" type="presParOf" srcId="{DD8DD074-8108-4102-992F-EEC8A0658923}" destId="{DFF68647-8CF5-41A2-BA7F-F6E2010522B1}" srcOrd="2" destOrd="0" presId="urn:microsoft.com/office/officeart/2005/8/layout/list1"/>
    <dgm:cxn modelId="{51F479B2-C4E5-4BF8-B7C2-E3F370F16D9C}" type="presParOf" srcId="{DD8DD074-8108-4102-992F-EEC8A0658923}" destId="{CF535C7E-184D-42ED-B557-6FCF0FDF205E}" srcOrd="3" destOrd="0" presId="urn:microsoft.com/office/officeart/2005/8/layout/list1"/>
    <dgm:cxn modelId="{CCAF81F8-F3E9-4E6E-B123-67F34354F8BC}" type="presParOf" srcId="{DD8DD074-8108-4102-992F-EEC8A0658923}" destId="{8E8BC1B2-6F2F-44FF-8A06-1F5A05866A86}" srcOrd="4" destOrd="0" presId="urn:microsoft.com/office/officeart/2005/8/layout/list1"/>
    <dgm:cxn modelId="{104F989A-A7B1-462C-B3E3-62407628C1D7}" type="presParOf" srcId="{8E8BC1B2-6F2F-44FF-8A06-1F5A05866A86}" destId="{EFF0854D-DE63-4EC2-9F46-209016C3F2DF}" srcOrd="0" destOrd="0" presId="urn:microsoft.com/office/officeart/2005/8/layout/list1"/>
    <dgm:cxn modelId="{BA4609C3-5D78-4F01-8360-73493D7DAC0E}" type="presParOf" srcId="{8E8BC1B2-6F2F-44FF-8A06-1F5A05866A86}" destId="{64B8B4D3-F1A7-4C65-A171-212FB5747F80}" srcOrd="1" destOrd="0" presId="urn:microsoft.com/office/officeart/2005/8/layout/list1"/>
    <dgm:cxn modelId="{DAAF948D-2F0E-462B-887C-BE72890A232C}" type="presParOf" srcId="{DD8DD074-8108-4102-992F-EEC8A0658923}" destId="{57F516BC-FE91-4631-B06A-91743BCBB464}" srcOrd="5" destOrd="0" presId="urn:microsoft.com/office/officeart/2005/8/layout/list1"/>
    <dgm:cxn modelId="{46CD9766-66DE-48CE-8C26-8394DFC45AD4}" type="presParOf" srcId="{DD8DD074-8108-4102-992F-EEC8A0658923}" destId="{29068BC6-EA2E-4D79-BFE1-5EF39CDDA714}" srcOrd="6" destOrd="0" presId="urn:microsoft.com/office/officeart/2005/8/layout/list1"/>
    <dgm:cxn modelId="{DA142E84-32CE-4BDF-BF0C-2C5D5C77F23C}" type="presParOf" srcId="{DD8DD074-8108-4102-992F-EEC8A0658923}" destId="{F784176B-0468-4242-AE8F-786243F4CBEA}" srcOrd="7" destOrd="0" presId="urn:microsoft.com/office/officeart/2005/8/layout/list1"/>
    <dgm:cxn modelId="{5C888F5B-464E-4CE2-AAA9-B0549A27DDE3}" type="presParOf" srcId="{DD8DD074-8108-4102-992F-EEC8A0658923}" destId="{A1A4E9DE-1AB1-42B1-B0D0-BE553FEB14E6}" srcOrd="8" destOrd="0" presId="urn:microsoft.com/office/officeart/2005/8/layout/list1"/>
    <dgm:cxn modelId="{83A97C9B-0522-4BE5-9403-5D625F959BCF}" type="presParOf" srcId="{A1A4E9DE-1AB1-42B1-B0D0-BE553FEB14E6}" destId="{BBB4EA73-A6EF-478A-B5E8-23AA1255CDF4}" srcOrd="0" destOrd="0" presId="urn:microsoft.com/office/officeart/2005/8/layout/list1"/>
    <dgm:cxn modelId="{198C848E-94B3-45A3-B0EF-3B06144C6F3B}" type="presParOf" srcId="{A1A4E9DE-1AB1-42B1-B0D0-BE553FEB14E6}" destId="{857F6CF1-DCCB-4D22-9C4B-47379BCCB352}" srcOrd="1" destOrd="0" presId="urn:microsoft.com/office/officeart/2005/8/layout/list1"/>
    <dgm:cxn modelId="{63C51E36-7C13-45DC-A4C1-73A790F097E2}" type="presParOf" srcId="{DD8DD074-8108-4102-992F-EEC8A0658923}" destId="{7500991E-E210-405F-A4B8-7EAA60BA9254}" srcOrd="9" destOrd="0" presId="urn:microsoft.com/office/officeart/2005/8/layout/list1"/>
    <dgm:cxn modelId="{D826AA20-4842-4569-9066-24A84D377D0A}" type="presParOf" srcId="{DD8DD074-8108-4102-992F-EEC8A0658923}" destId="{6EADA88C-C723-42EF-96D9-526542901916}" srcOrd="10" destOrd="0" presId="urn:microsoft.com/office/officeart/2005/8/layout/list1"/>
    <dgm:cxn modelId="{53764525-7A61-4650-9F29-48C895628037}" type="presParOf" srcId="{DD8DD074-8108-4102-992F-EEC8A0658923}" destId="{110C30F2-C179-4AB9-92A8-90E94A5E7C3B}" srcOrd="11" destOrd="0" presId="urn:microsoft.com/office/officeart/2005/8/layout/list1"/>
    <dgm:cxn modelId="{ACB74394-C14C-470F-B57D-F28FB184037A}" type="presParOf" srcId="{DD8DD074-8108-4102-992F-EEC8A0658923}" destId="{28B05616-9AE6-421B-9DB0-4B4D499DA676}" srcOrd="12" destOrd="0" presId="urn:microsoft.com/office/officeart/2005/8/layout/list1"/>
    <dgm:cxn modelId="{A0ACCA39-F63B-44A1-8A58-DB330881861B}" type="presParOf" srcId="{28B05616-9AE6-421B-9DB0-4B4D499DA676}" destId="{8875666C-CCF6-4182-8AA7-3F042B47E885}" srcOrd="0" destOrd="0" presId="urn:microsoft.com/office/officeart/2005/8/layout/list1"/>
    <dgm:cxn modelId="{34EA9758-F1E5-49EA-B615-9A74665AEF03}" type="presParOf" srcId="{28B05616-9AE6-421B-9DB0-4B4D499DA676}" destId="{F7A581EE-28B6-4395-B680-112DD95F7DE8}" srcOrd="1" destOrd="0" presId="urn:microsoft.com/office/officeart/2005/8/layout/list1"/>
    <dgm:cxn modelId="{A7666D08-0F04-4D69-852A-AB63DA946904}" type="presParOf" srcId="{DD8DD074-8108-4102-992F-EEC8A0658923}" destId="{A48C0423-5204-4836-87CB-5A165E73BF63}" srcOrd="13" destOrd="0" presId="urn:microsoft.com/office/officeart/2005/8/layout/list1"/>
    <dgm:cxn modelId="{695A2705-FE04-4BC0-97CB-ABE3977F57F8}" type="presParOf" srcId="{DD8DD074-8108-4102-992F-EEC8A0658923}" destId="{A07E010A-7C47-4F6A-8AE3-CFB1DF3FC98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68647-8CF5-41A2-BA7F-F6E2010522B1}">
      <dsp:nvSpPr>
        <dsp:cNvPr id="0" name=""/>
        <dsp:cNvSpPr/>
      </dsp:nvSpPr>
      <dsp:spPr>
        <a:xfrm>
          <a:off x="0" y="495933"/>
          <a:ext cx="7197104" cy="630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8D51A-3C3C-43BD-9882-C2A9F89B065D}">
      <dsp:nvSpPr>
        <dsp:cNvPr id="0" name=""/>
        <dsp:cNvSpPr/>
      </dsp:nvSpPr>
      <dsp:spPr>
        <a:xfrm>
          <a:off x="359855" y="2336"/>
          <a:ext cx="6587099" cy="8675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23" tIns="0" rIns="1904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1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</a:t>
          </a:r>
          <a:r>
            <a:rPr lang="ru-RU" sz="1700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фундаментальных научных                       исследований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по приоритетам развития науки на 2015-2017 гг. </a:t>
          </a:r>
          <a:endParaRPr lang="ru-RU" sz="1700" b="0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sp:txBody>
      <dsp:txXfrm>
        <a:off x="402204" y="44685"/>
        <a:ext cx="6502401" cy="782835"/>
      </dsp:txXfrm>
    </dsp:sp>
    <dsp:sp modelId="{29068BC6-EA2E-4D79-BFE1-5EF39CDDA714}">
      <dsp:nvSpPr>
        <dsp:cNvPr id="0" name=""/>
        <dsp:cNvSpPr/>
      </dsp:nvSpPr>
      <dsp:spPr>
        <a:xfrm>
          <a:off x="0" y="1866616"/>
          <a:ext cx="7197104" cy="630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B8B4D3-F1A7-4C65-A171-212FB5747F80}">
      <dsp:nvSpPr>
        <dsp:cNvPr id="0" name=""/>
        <dsp:cNvSpPr/>
      </dsp:nvSpPr>
      <dsp:spPr>
        <a:xfrm>
          <a:off x="359855" y="1265870"/>
          <a:ext cx="6440695" cy="96974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23" tIns="0" rIns="190423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2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по развитию</a:t>
          </a:r>
          <a:r>
            <a:rPr lang="ru-RU" sz="17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исследований и разработок по приоритетам ФИИР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на 2015-2017 гг.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07194" y="1313209"/>
        <a:ext cx="6346017" cy="875068"/>
      </dsp:txXfrm>
    </dsp:sp>
    <dsp:sp modelId="{6EADA88C-C723-42EF-96D9-526542901916}">
      <dsp:nvSpPr>
        <dsp:cNvPr id="0" name=""/>
        <dsp:cNvSpPr/>
      </dsp:nvSpPr>
      <dsp:spPr>
        <a:xfrm>
          <a:off x="0" y="3410029"/>
          <a:ext cx="7197104" cy="630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F6CF1-DCCB-4D22-9C4B-47379BCCB352}">
      <dsp:nvSpPr>
        <dsp:cNvPr id="0" name=""/>
        <dsp:cNvSpPr/>
      </dsp:nvSpPr>
      <dsp:spPr>
        <a:xfrm>
          <a:off x="359855" y="2631616"/>
          <a:ext cx="6440695" cy="11474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23" tIns="0" rIns="1904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научных исследований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 привлечением </a:t>
          </a:r>
          <a:r>
            <a:rPr lang="kk-KZ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средств</a:t>
          </a:r>
          <a:r>
            <a:rPr lang="kk-KZ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национальных компаний или реального сектора, в том числе заявителя, либо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kk-KZ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бизнес-партнера</a:t>
          </a:r>
          <a:r>
            <a:rPr lang="kk-KZ" sz="17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kk-KZ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 долей участия 25%. </a:t>
          </a:r>
          <a:endParaRPr lang="ru-RU" sz="1700" b="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415867" y="2687628"/>
        <a:ext cx="6328671" cy="1035388"/>
      </dsp:txXfrm>
    </dsp:sp>
    <dsp:sp modelId="{A07E010A-7C47-4F6A-8AE3-CFB1DF3FC98B}">
      <dsp:nvSpPr>
        <dsp:cNvPr id="0" name=""/>
        <dsp:cNvSpPr/>
      </dsp:nvSpPr>
      <dsp:spPr>
        <a:xfrm>
          <a:off x="0" y="4748883"/>
          <a:ext cx="7197104" cy="630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581EE-28B6-4395-B680-112DD95F7DE8}">
      <dsp:nvSpPr>
        <dsp:cNvPr id="0" name=""/>
        <dsp:cNvSpPr/>
      </dsp:nvSpPr>
      <dsp:spPr>
        <a:xfrm>
          <a:off x="359855" y="4175029"/>
          <a:ext cx="6355503" cy="9428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23" tIns="0" rIns="1904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.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Грантовое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финансирование </a:t>
          </a:r>
          <a:r>
            <a:rPr lang="ru-RU" sz="17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прикладных научных исследований с привлечением зарубежных ученых</a:t>
          </a:r>
          <a:r>
            <a:rPr lang="ru-RU" sz="17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( в том числе в качестве </a:t>
          </a:r>
          <a:r>
            <a:rPr lang="ru-RU" sz="1700" b="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соруководителя</a:t>
          </a:r>
          <a:r>
            <a:rPr lang="ru-RU" sz="17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проекта) на 2015-2017 гг. </a:t>
          </a:r>
          <a:endParaRPr lang="ru-RU" sz="1700" b="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405881" y="4221055"/>
        <a:ext cx="6263451" cy="850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BBA7BD18-2037-4F97-8631-30F1CDAC46D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2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14015" cy="493713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79" y="9378823"/>
            <a:ext cx="2914015" cy="493713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04C7072A-D5C9-4A12-AAA8-81E62A2168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37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3BA3BD-CD71-4B95-9A5A-4A44FBC5130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04944-679A-46A9-AD91-7A61770B1A4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694D5D-7A02-4A23-B222-24BC71E124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0EFD63-6D61-448F-9F25-CE7F91109B9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60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3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44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2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7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7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7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1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5A68-1D84-41F7-A506-E742C215FB25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A442-3898-4F7A-8BD5-724A757B5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29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175351" cy="316835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effectLst/>
                <a:latin typeface="+mn-lt"/>
              </a:rPr>
              <a:t/>
            </a:r>
            <a:br>
              <a:rPr lang="en-US" sz="2800" b="1" dirty="0" smtClean="0">
                <a:effectLst/>
                <a:latin typeface="+mn-lt"/>
              </a:rPr>
            </a:br>
            <a:r>
              <a:rPr lang="ru-RU" sz="2800" b="1" dirty="0" smtClean="0">
                <a:effectLst/>
              </a:rPr>
              <a:t>Конкурсная </a:t>
            </a:r>
            <a:r>
              <a:rPr lang="ru-RU" sz="2800" b="1" dirty="0">
                <a:effectLst/>
              </a:rPr>
              <a:t>документация </a:t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>по подготовке заявок</a:t>
            </a:r>
            <a:r>
              <a:rPr lang="ru-RU" sz="2800" b="1" dirty="0" smtClean="0"/>
              <a:t> на участие в конкурсе на </a:t>
            </a:r>
            <a:r>
              <a:rPr lang="ru-RU" sz="2800" b="1" dirty="0" err="1" smtClean="0"/>
              <a:t>грантовое</a:t>
            </a:r>
            <a:r>
              <a:rPr lang="ru-RU" sz="2800" b="1" dirty="0" smtClean="0"/>
              <a:t> финансирование</a:t>
            </a:r>
            <a:r>
              <a:rPr lang="ru-RU" sz="2800" b="1" dirty="0" smtClean="0">
                <a:effectLst/>
              </a:rPr>
              <a:t> </a:t>
            </a:r>
            <a:r>
              <a:rPr lang="ru-RU" sz="2800" b="1" dirty="0"/>
              <a:t>научных исследований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на 2015-2017 годы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500" b="1" dirty="0" smtClean="0">
                <a:effectLst/>
                <a:latin typeface="+mn-lt"/>
              </a:rPr>
              <a:t/>
            </a:r>
            <a:br>
              <a:rPr lang="ru-RU" sz="2500" b="1" dirty="0" smtClean="0">
                <a:effectLst/>
                <a:latin typeface="+mn-lt"/>
              </a:rPr>
            </a:br>
            <a:endParaRPr lang="ru-RU" sz="25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27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9126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500" b="1" dirty="0" smtClean="0">
                <a:effectLst/>
              </a:rPr>
              <a:t>Условия для участия в конкурсе</a:t>
            </a:r>
            <a:endParaRPr lang="ru-RU" sz="2500" dirty="0">
              <a:effectLst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8596" y="785794"/>
            <a:ext cx="7931224" cy="57864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endParaRPr lang="ru-RU" sz="1800" b="0" dirty="0"/>
          </a:p>
          <a:p>
            <a:pPr algn="just">
              <a:buFont typeface="Arial" pitchFamily="34" charset="0"/>
              <a:buChar char="•"/>
            </a:pPr>
            <a:r>
              <a:rPr lang="ru-RU" sz="1800" b="0" dirty="0" smtClean="0"/>
              <a:t>право </a:t>
            </a:r>
            <a:r>
              <a:rPr lang="ru-RU" sz="1800" b="0" dirty="0"/>
              <a:t>распоряжения средствами </a:t>
            </a:r>
            <a:r>
              <a:rPr lang="ru-RU" sz="1800" b="0" dirty="0" err="1"/>
              <a:t>грантового</a:t>
            </a:r>
            <a:r>
              <a:rPr lang="ru-RU" sz="1800" b="0" dirty="0"/>
              <a:t> финансирования осуществляется научным руководителем </a:t>
            </a:r>
            <a:r>
              <a:rPr lang="ru-RU" sz="1800" b="0" dirty="0" smtClean="0"/>
              <a:t>проекта</a:t>
            </a:r>
            <a:r>
              <a:rPr lang="ru-RU" sz="1800" b="0" dirty="0"/>
              <a:t> </a:t>
            </a:r>
            <a:r>
              <a:rPr lang="ru-RU" sz="1800" b="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kk-KZ" sz="1800" b="0" dirty="0"/>
              <a:t>не менее 30% исполнителей проекта должны быть молодыми специалистами в возрасте до 35 лет, или магистрантами, или докторами </a:t>
            </a:r>
            <a:r>
              <a:rPr lang="en-US" sz="1800" b="0" dirty="0"/>
              <a:t>PhD</a:t>
            </a:r>
            <a:r>
              <a:rPr lang="kk-KZ" sz="1800" b="0" dirty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  <a:p>
            <a:pPr algn="just">
              <a:buFont typeface="Arial" pitchFamily="34" charset="0"/>
              <a:buChar char="•"/>
            </a:pPr>
            <a:r>
              <a:rPr lang="kk-KZ" sz="1800" b="0" dirty="0"/>
              <a:t>не менее 15% членов исследовательской группы </a:t>
            </a:r>
            <a:r>
              <a:rPr lang="kk-KZ" sz="1800" b="0" dirty="0" smtClean="0"/>
              <a:t>должны принять участие </a:t>
            </a:r>
            <a:r>
              <a:rPr lang="kk-KZ" sz="1800" b="0" dirty="0"/>
              <a:t>в международных научных конференциях, стажировка в зарубежных научных центрах и организациях или зарубежных научных </a:t>
            </a:r>
            <a:r>
              <a:rPr lang="kk-KZ" sz="1800" b="0" dirty="0" smtClean="0"/>
              <a:t>лабораториях;</a:t>
            </a:r>
          </a:p>
          <a:p>
            <a:pPr algn="just">
              <a:buFont typeface="Arial" pitchFamily="34" charset="0"/>
              <a:buChar char="•"/>
            </a:pPr>
            <a:endParaRPr lang="kk-KZ" sz="1800" b="0" dirty="0"/>
          </a:p>
          <a:p>
            <a:pPr algn="just">
              <a:buFont typeface="Arial" pitchFamily="34" charset="0"/>
              <a:buChar char="•"/>
            </a:pPr>
            <a:r>
              <a:rPr lang="kk-KZ" sz="1800" b="0" dirty="0"/>
              <a:t>публикация не менее 2 научных статей в зарубежных изданиях с ненулевым импакт-фактором</a:t>
            </a:r>
            <a:r>
              <a:rPr lang="ru-RU" sz="1800" b="0" dirty="0"/>
              <a:t>. Если в рамках проекта будет получен</a:t>
            </a:r>
            <a:r>
              <a:rPr lang="kk-KZ" sz="1800" b="0" dirty="0"/>
              <a:t> международный патент</a:t>
            </a:r>
            <a:r>
              <a:rPr lang="ru-RU" sz="1800" b="0" dirty="0"/>
              <a:t>, он приравнивается к одной научной публикации в зарубежном издании;</a:t>
            </a:r>
            <a:endParaRPr lang="kk-KZ" sz="1800" b="0" dirty="0"/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10783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9126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500" b="1" dirty="0" smtClean="0">
                <a:effectLst/>
              </a:rPr>
              <a:t>Условия для участия в конкурсе</a:t>
            </a:r>
            <a:endParaRPr lang="ru-RU" sz="2500" dirty="0">
              <a:effectLst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70900" y="908720"/>
            <a:ext cx="7931224" cy="5304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endParaRPr lang="kk-KZ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800" b="0" dirty="0"/>
              <a:t>расходы на приобретение оборудования и/или программного обеспечения не должны превышать 20% от заявленной суммы на весь срок реализации проекта;</a:t>
            </a:r>
            <a:endParaRPr lang="en-US" sz="1800" b="0" dirty="0"/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800" b="0" dirty="0" smtClean="0"/>
              <a:t>негосударственные организации приобретающие оборудования стоимостью свыше 2500 МРП размещают на баланс научной лаборатории коллективного </a:t>
            </a:r>
            <a:r>
              <a:rPr lang="ru-RU" sz="1800" b="0" dirty="0"/>
              <a:t>пользования </a:t>
            </a:r>
            <a:r>
              <a:rPr lang="ru-RU" sz="1800" b="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>
              <a:buFont typeface="Arial" pitchFamily="34" charset="0"/>
              <a:buChar char="•"/>
            </a:pPr>
            <a:r>
              <a:rPr lang="ru-RU" sz="1800" b="0" dirty="0"/>
              <a:t>оборудование, приобретенное государственными организациями в рамках проекта, является их собственностью; </a:t>
            </a:r>
          </a:p>
          <a:p>
            <a:pPr algn="just">
              <a:buFont typeface="Arial" pitchFamily="34" charset="0"/>
              <a:buChar char="•"/>
            </a:pPr>
            <a:endParaRPr lang="kk-KZ" sz="1800" b="0" dirty="0" smtClean="0"/>
          </a:p>
          <a:p>
            <a:pPr algn="just">
              <a:buFont typeface="Arial" pitchFamily="34" charset="0"/>
              <a:buChar char="•"/>
            </a:pPr>
            <a:endParaRPr lang="kk-KZ" sz="1800" b="0" dirty="0" smtClean="0"/>
          </a:p>
          <a:p>
            <a:pPr algn="just">
              <a:buFont typeface="Arial" pitchFamily="34" charset="0"/>
              <a:buChar char="•"/>
            </a:pPr>
            <a:endParaRPr lang="kk-KZ" sz="1800" b="0" dirty="0"/>
          </a:p>
        </p:txBody>
      </p:sp>
    </p:spTree>
    <p:extLst>
      <p:ext uri="{BB962C8B-B14F-4D97-AF65-F5344CB8AC3E}">
        <p14:creationId xmlns:p14="http://schemas.microsoft.com/office/powerpoint/2010/main" val="7159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9126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500" b="1" dirty="0" smtClean="0">
                <a:effectLst/>
              </a:rPr>
              <a:t>Условия для участия в конкурсе</a:t>
            </a:r>
            <a:endParaRPr lang="ru-RU" sz="2500" dirty="0">
              <a:effectLst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52892" y="692696"/>
            <a:ext cx="7931224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800" b="0" dirty="0" smtClean="0"/>
              <a:t>в рамках проектов по направлению </a:t>
            </a:r>
            <a:r>
              <a:rPr lang="ru-RU" sz="1800" b="0" dirty="0" err="1" smtClean="0"/>
              <a:t>грантового</a:t>
            </a:r>
            <a:r>
              <a:rPr lang="ru-RU" sz="1800" b="0" dirty="0" smtClean="0"/>
              <a:t> финансирования прикладных научных исследований, в том числе с привлечением средств национальных компаний или реального сектора, либо заявителя, либо бизнес-партнера не менее 15% членов исследовательской группы должны быть специалисты с производства; </a:t>
            </a:r>
            <a:endParaRPr lang="kk-KZ" sz="1800" b="0" dirty="0" smtClean="0"/>
          </a:p>
          <a:p>
            <a:pPr marL="0" indent="0" algn="just"/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kk-KZ" sz="1800" b="0" dirty="0"/>
              <a:t>при ненадлежащем исполнении проекта или обнаружении плагиата, фальсификации, фабрикации данных, </a:t>
            </a:r>
            <a:r>
              <a:rPr lang="ru-RU" sz="1800" b="0" dirty="0"/>
              <a:t>ложного соавторства и/или присвоения чужих результатов в рамках проекта,</a:t>
            </a:r>
            <a:r>
              <a:rPr lang="kk-KZ" sz="1800" b="0" dirty="0"/>
              <a:t> научный руководитель и/или исполнители проекта решением уполномоченного органа не допускаются к участию в дальнейших конкурсах грантового финансирования на срок не более 3-х лет</a:t>
            </a:r>
            <a:r>
              <a:rPr lang="en-US" sz="1800" b="0" dirty="0"/>
              <a:t>;</a:t>
            </a:r>
            <a:endParaRPr lang="kk-KZ" sz="1800" b="0" dirty="0"/>
          </a:p>
          <a:p>
            <a:pPr algn="just">
              <a:buFont typeface="Arial" pitchFamily="34" charset="0"/>
              <a:buChar char="•"/>
            </a:pPr>
            <a:endParaRPr lang="kk-KZ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5245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9126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500" b="1" dirty="0" smtClean="0">
                <a:effectLst/>
              </a:rPr>
              <a:t>Условия для участия в конкурсе</a:t>
            </a:r>
            <a:endParaRPr lang="ru-RU" sz="2500" dirty="0">
              <a:effectLst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52892" y="692696"/>
            <a:ext cx="7931224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endParaRPr lang="ru-RU" sz="1800" b="0" dirty="0" smtClean="0"/>
          </a:p>
          <a:p>
            <a:pPr lvl="0"/>
            <a:r>
              <a:rPr lang="ru-RU" sz="1800" dirty="0"/>
              <a:t>Решением уполномоченного органа подлежат отклонению</a:t>
            </a:r>
            <a:r>
              <a:rPr lang="ru-RU" sz="1800" dirty="0" smtClean="0"/>
              <a:t>:</a:t>
            </a:r>
          </a:p>
          <a:p>
            <a:pPr lvl="0"/>
            <a:endParaRPr lang="ru-RU" sz="1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ru-RU" sz="1800" dirty="0"/>
              <a:t>заявки, </a:t>
            </a:r>
            <a:r>
              <a:rPr lang="kk-KZ" sz="1800" dirty="0"/>
              <a:t>содержание и оформление </a:t>
            </a:r>
            <a:r>
              <a:rPr lang="ru-RU" sz="1800" dirty="0"/>
              <a:t>которых,</a:t>
            </a:r>
            <a:r>
              <a:rPr lang="kk-KZ" sz="1800" dirty="0"/>
              <a:t> не соответствует требованиям </a:t>
            </a:r>
            <a:r>
              <a:rPr lang="ru-RU" sz="1800" dirty="0"/>
              <a:t>настоящей конкурсной документации,</a:t>
            </a:r>
            <a:r>
              <a:rPr lang="kk-KZ" sz="1800" dirty="0"/>
              <a:t> в том числе, если цели, задачи и содержание заявки не соответствуют </a:t>
            </a:r>
            <a:r>
              <a:rPr lang="ru-RU" sz="1800" dirty="0"/>
              <a:t>предмету объявленного конкурса</a:t>
            </a:r>
            <a:r>
              <a:rPr lang="ru-RU" sz="1800" dirty="0" smtClean="0"/>
              <a:t>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ru-RU" sz="1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ru-RU" sz="1800" dirty="0"/>
              <a:t>заявки, в материалах которых </a:t>
            </a:r>
            <a:r>
              <a:rPr lang="kk-KZ" sz="1800" dirty="0"/>
              <a:t>обнаружены плагиат, фальсификация, фабрикация данных, ложное соавторство, ложн</a:t>
            </a:r>
            <a:r>
              <a:rPr lang="ru-RU" sz="1800" dirty="0"/>
              <a:t>ы</a:t>
            </a:r>
            <a:r>
              <a:rPr lang="kk-KZ" sz="1800" dirty="0"/>
              <a:t>е данные о материально-технической базе</a:t>
            </a:r>
            <a:r>
              <a:rPr lang="ru-RU" sz="1800" dirty="0" smtClean="0"/>
              <a:t>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ru-RU" sz="1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ru-RU" sz="1800" dirty="0"/>
              <a:t>проект, который ранее</a:t>
            </a:r>
            <a:r>
              <a:rPr lang="kk-KZ" sz="1800" dirty="0"/>
              <a:t> финансировался или финансируется из средств государственного бюджета</a:t>
            </a:r>
            <a:r>
              <a:rPr lang="ru-RU" sz="1800" dirty="0"/>
              <a:t> и/или иных источников</a:t>
            </a:r>
            <a:r>
              <a:rPr lang="kk-KZ" sz="1800" dirty="0" smtClean="0"/>
              <a:t>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ru-RU" sz="1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ru-RU" sz="1800" dirty="0"/>
              <a:t>з</a:t>
            </a:r>
            <a:r>
              <a:rPr lang="kk-KZ" sz="1800" dirty="0"/>
              <a:t>аявка</a:t>
            </a:r>
            <a:r>
              <a:rPr lang="ru-RU" sz="1800" dirty="0"/>
              <a:t>,</a:t>
            </a:r>
            <a:r>
              <a:rPr lang="kk-KZ" sz="1800" dirty="0"/>
              <a:t> поступи</a:t>
            </a:r>
            <a:r>
              <a:rPr lang="ru-RU" sz="1800" dirty="0" err="1"/>
              <a:t>вшая</a:t>
            </a:r>
            <a:r>
              <a:rPr lang="kk-KZ" sz="1800" dirty="0"/>
              <a:t> после истечения срока приема заявок.</a:t>
            </a:r>
            <a:endParaRPr lang="ru-RU" sz="1800" dirty="0"/>
          </a:p>
          <a:p>
            <a:pPr algn="just">
              <a:buFont typeface="Arial" pitchFamily="34" charset="0"/>
              <a:buChar char="•"/>
            </a:pPr>
            <a:endParaRPr lang="kk-KZ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047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500" b="1" dirty="0"/>
              <a:t>Перечень необходимых документов для участия в конкурсе на </a:t>
            </a:r>
            <a:r>
              <a:rPr lang="ru-RU" sz="2500" b="1" dirty="0" err="1"/>
              <a:t>грантовое</a:t>
            </a:r>
            <a:r>
              <a:rPr lang="ru-RU" sz="2500" b="1" dirty="0"/>
              <a:t> финансирование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2535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ru-RU" sz="1800" dirty="0" smtClean="0"/>
          </a:p>
          <a:p>
            <a:pPr lvl="0"/>
            <a:r>
              <a:rPr lang="ru-RU" sz="1800" dirty="0"/>
              <a:t>Сопроводительное письмо</a:t>
            </a:r>
            <a:r>
              <a:rPr lang="ru-RU" sz="1800" dirty="0" smtClean="0"/>
              <a:t>;</a:t>
            </a:r>
          </a:p>
          <a:p>
            <a:pPr lvl="0"/>
            <a:endParaRPr lang="ru-RU" sz="1800" dirty="0"/>
          </a:p>
          <a:p>
            <a:pPr lvl="0"/>
            <a:r>
              <a:rPr lang="ru-RU" sz="1800" dirty="0"/>
              <a:t>Заявление о достоверности предоставляемых материалов и соблюдении норм и принципов научной этики</a:t>
            </a:r>
            <a:r>
              <a:rPr lang="ru-RU" sz="1800" dirty="0" smtClean="0"/>
              <a:t>;</a:t>
            </a:r>
          </a:p>
          <a:p>
            <a:pPr lvl="0"/>
            <a:endParaRPr lang="ru-RU" sz="1800" dirty="0"/>
          </a:p>
          <a:p>
            <a:pPr lvl="0"/>
            <a:r>
              <a:rPr lang="ru-RU" sz="1800" dirty="0"/>
              <a:t>Краткое описание Проекта; </a:t>
            </a:r>
            <a:endParaRPr lang="ru-RU" sz="1800" dirty="0" smtClean="0"/>
          </a:p>
          <a:p>
            <a:pPr lvl="0"/>
            <a:endParaRPr lang="ru-RU" sz="1800" dirty="0"/>
          </a:p>
          <a:p>
            <a:pPr lvl="0"/>
            <a:r>
              <a:rPr lang="ru-RU" sz="1800" dirty="0"/>
              <a:t>Заявка на участие в конкурсе; </a:t>
            </a:r>
            <a:endParaRPr lang="ru-RU" sz="1800" dirty="0" smtClean="0"/>
          </a:p>
          <a:p>
            <a:pPr lvl="0"/>
            <a:endParaRPr lang="ru-RU" sz="1800" dirty="0"/>
          </a:p>
          <a:p>
            <a:pPr lvl="0"/>
            <a:r>
              <a:rPr lang="ru-RU" sz="1800" dirty="0"/>
              <a:t>Копия свидетельства об аккредитации Заявителя</a:t>
            </a:r>
            <a:r>
              <a:rPr lang="ru-RU" sz="1800" dirty="0" smtClean="0"/>
              <a:t>;</a:t>
            </a:r>
          </a:p>
          <a:p>
            <a:pPr lvl="0"/>
            <a:endParaRPr lang="ru-RU" sz="1800" dirty="0" smtClean="0"/>
          </a:p>
          <a:p>
            <a:pPr lvl="0"/>
            <a:r>
              <a:rPr lang="kk-KZ" sz="1800" dirty="0" smtClean="0"/>
              <a:t> </a:t>
            </a:r>
            <a:r>
              <a:rPr lang="kk-KZ" sz="1800" dirty="0"/>
              <a:t>Заявление об обеспечении планируемых научных </a:t>
            </a:r>
            <a:r>
              <a:rPr lang="kk-KZ" sz="1800" dirty="0" smtClean="0"/>
              <a:t>исследований </a:t>
            </a:r>
            <a:r>
              <a:rPr lang="kk-KZ" sz="1800" dirty="0"/>
              <a:t>необходимым научным оборудованием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5446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Требования к оформлению заявки</a:t>
            </a:r>
            <a:endParaRPr lang="ru-RU" sz="2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endParaRPr lang="ru-RU" sz="1800" dirty="0" smtClean="0"/>
          </a:p>
          <a:p>
            <a:pPr lvl="0"/>
            <a:r>
              <a:rPr lang="ru-RU" sz="1800" dirty="0" smtClean="0"/>
              <a:t>з</a:t>
            </a:r>
            <a:r>
              <a:rPr lang="kk-KZ" sz="1800" dirty="0" smtClean="0"/>
              <a:t>аявка </a:t>
            </a:r>
            <a:r>
              <a:rPr lang="kk-KZ" sz="1800" dirty="0"/>
              <a:t>на грантовое финансирование </a:t>
            </a:r>
            <a:r>
              <a:rPr lang="ru-RU" sz="1800" dirty="0"/>
              <a:t>представляется </a:t>
            </a:r>
            <a:r>
              <a:rPr lang="kk-KZ" sz="1800" dirty="0"/>
              <a:t> на государственном, русском и английском </a:t>
            </a:r>
            <a:r>
              <a:rPr lang="kk-KZ" sz="1800" dirty="0" smtClean="0"/>
              <a:t>языках</a:t>
            </a:r>
            <a:r>
              <a:rPr lang="en-US" sz="1800" dirty="0" smtClean="0"/>
              <a:t>;</a:t>
            </a:r>
          </a:p>
          <a:p>
            <a:pPr lvl="0"/>
            <a:endParaRPr lang="ru-RU" sz="1800" dirty="0" smtClean="0"/>
          </a:p>
          <a:p>
            <a:pPr lvl="0"/>
            <a:r>
              <a:rPr lang="ru-RU" sz="1800" dirty="0"/>
              <a:t>з</a:t>
            </a:r>
            <a:r>
              <a:rPr lang="kk-KZ" sz="1800" dirty="0"/>
              <a:t>аявка </a:t>
            </a:r>
            <a:r>
              <a:rPr lang="ru-RU" sz="1800" dirty="0" smtClean="0"/>
              <a:t>подается </a:t>
            </a:r>
            <a:r>
              <a:rPr lang="en-US" sz="1800" dirty="0" smtClean="0"/>
              <a:t> </a:t>
            </a:r>
            <a:r>
              <a:rPr lang="ru-RU" sz="1800" dirty="0" smtClean="0"/>
              <a:t>на бумажном </a:t>
            </a:r>
            <a:r>
              <a:rPr lang="ru-RU" sz="1800" dirty="0"/>
              <a:t>и электронном носителе, в двух </a:t>
            </a:r>
            <a:r>
              <a:rPr lang="ru-RU" sz="1800" dirty="0" smtClean="0"/>
              <a:t>экземплярах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lvl="0"/>
            <a:endParaRPr lang="ru-RU" sz="1800" dirty="0" smtClean="0"/>
          </a:p>
          <a:p>
            <a:r>
              <a:rPr lang="kk-KZ" sz="1800" dirty="0"/>
              <a:t>объем заявки не должен превышать</a:t>
            </a:r>
            <a:r>
              <a:rPr lang="ru-RU" sz="1800" dirty="0"/>
              <a:t> 20 (</a:t>
            </a:r>
            <a:r>
              <a:rPr lang="kk-KZ" sz="1800" dirty="0"/>
              <a:t>двадцати</a:t>
            </a:r>
            <a:r>
              <a:rPr lang="ru-RU" sz="1800" dirty="0"/>
              <a:t>)</a:t>
            </a:r>
            <a:r>
              <a:rPr lang="kk-KZ" sz="1800" dirty="0"/>
              <a:t> страниц формата А4</a:t>
            </a:r>
            <a:r>
              <a:rPr lang="kk-KZ" sz="1800" dirty="0" smtClean="0"/>
              <a:t>;</a:t>
            </a:r>
            <a:endParaRPr lang="ru-RU" sz="1800" dirty="0"/>
          </a:p>
          <a:p>
            <a:endParaRPr lang="ru-RU" sz="1800" dirty="0"/>
          </a:p>
          <a:p>
            <a:r>
              <a:rPr lang="kk-KZ" sz="1800" dirty="0" smtClean="0"/>
              <a:t>общий </a:t>
            </a:r>
            <a:r>
              <a:rPr lang="kk-KZ" sz="1800" dirty="0"/>
              <a:t>объем электронных версий </a:t>
            </a:r>
            <a:r>
              <a:rPr lang="kk-KZ" sz="1800" dirty="0" smtClean="0"/>
              <a:t>заявки </a:t>
            </a:r>
            <a:r>
              <a:rPr lang="kk-KZ" sz="1800" dirty="0"/>
              <a:t>не должен превышать пяти </a:t>
            </a:r>
            <a:r>
              <a:rPr lang="kk-KZ" sz="1800" dirty="0" smtClean="0"/>
              <a:t>мегабайт;</a:t>
            </a:r>
            <a:endParaRPr lang="ru-RU" sz="1800" dirty="0"/>
          </a:p>
          <a:p>
            <a:pPr lvl="0"/>
            <a:endParaRPr lang="ru-RU" sz="1800" dirty="0"/>
          </a:p>
          <a:p>
            <a:r>
              <a:rPr lang="ru-RU" sz="1800" dirty="0"/>
              <a:t>з</a:t>
            </a:r>
            <a:r>
              <a:rPr lang="kk-KZ" sz="1800" dirty="0"/>
              <a:t>аявка прошивается и скрепляется бумажной пломбой, на которой делается запись о количестве прошитых и пронумерованных листов</a:t>
            </a:r>
            <a:r>
              <a:rPr lang="ru-RU" sz="1800" dirty="0"/>
              <a:t> и заверяется </a:t>
            </a:r>
            <a:r>
              <a:rPr lang="kk-KZ" sz="1800" dirty="0"/>
              <a:t>подписью уполномоченного лица заявителя с круглой печатью (для юридических лиц) или подписью физического лица, заверенной </a:t>
            </a:r>
            <a:r>
              <a:rPr lang="ru-RU" sz="1800" dirty="0"/>
              <a:t>в установленном </a:t>
            </a:r>
            <a:r>
              <a:rPr lang="ru-RU" sz="1800" dirty="0" smtClean="0"/>
              <a:t>порядке</a:t>
            </a:r>
            <a:r>
              <a:rPr lang="en-US" sz="1800" dirty="0"/>
              <a:t>;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82263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/>
          </a:bodyPr>
          <a:lstStyle/>
          <a:p>
            <a:r>
              <a:rPr lang="ru-RU" sz="2600" b="1" dirty="0" smtClean="0"/>
              <a:t>Критерии </a:t>
            </a:r>
            <a:r>
              <a:rPr lang="ru-RU" sz="2600" b="1" dirty="0"/>
              <a:t>конкурсного отбора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ru-RU" sz="1800" dirty="0" smtClean="0"/>
              <a:t>Конкурсные </a:t>
            </a:r>
            <a:r>
              <a:rPr lang="ru-RU" sz="1800" dirty="0"/>
              <a:t>заявки, получившие положительное заключение государственной научно-технической экспертизы отбираются по следующим критериям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ru-RU" sz="1800" dirty="0"/>
          </a:p>
          <a:p>
            <a:r>
              <a:rPr lang="ru-RU" sz="1800" dirty="0" smtClean="0"/>
              <a:t>заявки</a:t>
            </a:r>
            <a:r>
              <a:rPr lang="ru-RU" sz="1800" dirty="0"/>
              <a:t>, получившие высокие и средние баллы экспертных заключений по принципу ранжирования списка сверху вниз</a:t>
            </a:r>
            <a:r>
              <a:rPr lang="ru-RU" sz="1800" dirty="0" smtClean="0"/>
              <a:t>;</a:t>
            </a:r>
            <a:endParaRPr lang="en-US" sz="1800" dirty="0" smtClean="0"/>
          </a:p>
          <a:p>
            <a:endParaRPr lang="ru-RU" sz="1800" dirty="0"/>
          </a:p>
          <a:p>
            <a:r>
              <a:rPr lang="kk-KZ" sz="1800" dirty="0" smtClean="0"/>
              <a:t>заявки</a:t>
            </a:r>
            <a:r>
              <a:rPr lang="kk-KZ" sz="1800" dirty="0"/>
              <a:t>, направленные на подготовку научных кадров, магистров и докторов </a:t>
            </a:r>
            <a:r>
              <a:rPr lang="en-US" sz="1800" dirty="0"/>
              <a:t>PhD</a:t>
            </a:r>
            <a:r>
              <a:rPr lang="kk-KZ" sz="1800" dirty="0" smtClean="0"/>
              <a:t>;</a:t>
            </a:r>
            <a:endParaRPr lang="en-US" sz="1800" dirty="0" smtClean="0"/>
          </a:p>
          <a:p>
            <a:endParaRPr lang="ru-RU" sz="1800" dirty="0"/>
          </a:p>
          <a:p>
            <a:r>
              <a:rPr lang="kk-KZ" sz="1800" dirty="0" smtClean="0"/>
              <a:t>заявки</a:t>
            </a:r>
            <a:r>
              <a:rPr lang="kk-KZ" sz="1800" dirty="0"/>
              <a:t>, </a:t>
            </a:r>
            <a:r>
              <a:rPr lang="ru-RU" sz="1800" dirty="0"/>
              <a:t>с</a:t>
            </a:r>
            <a:r>
              <a:rPr lang="kk-KZ" sz="1800" dirty="0"/>
              <a:t> высоким уровнем социально-экономического эффекта от </a:t>
            </a:r>
            <a:r>
              <a:rPr lang="ru-RU" sz="1800" dirty="0"/>
              <a:t>реализации </a:t>
            </a:r>
            <a:r>
              <a:rPr lang="kk-KZ" sz="1800" dirty="0"/>
              <a:t>ожидаемых результатов</a:t>
            </a:r>
            <a:r>
              <a:rPr lang="kk-KZ" sz="1800" dirty="0" smtClean="0"/>
              <a:t>;</a:t>
            </a:r>
            <a:endParaRPr lang="en-US" sz="1800" dirty="0" smtClean="0"/>
          </a:p>
          <a:p>
            <a:endParaRPr lang="ru-RU" sz="1800" dirty="0"/>
          </a:p>
          <a:p>
            <a:r>
              <a:rPr lang="kk-KZ" sz="1800" dirty="0" smtClean="0"/>
              <a:t>заявки</a:t>
            </a:r>
            <a:r>
              <a:rPr lang="ru-RU" sz="1800" dirty="0"/>
              <a:t>,</a:t>
            </a:r>
            <a:r>
              <a:rPr lang="kk-KZ" sz="1800" dirty="0"/>
              <a:t> содержащие обоснованно</a:t>
            </a:r>
            <a:r>
              <a:rPr lang="ru-RU" sz="1800" dirty="0"/>
              <a:t> запрашиваемые</a:t>
            </a:r>
            <a:r>
              <a:rPr lang="kk-KZ" sz="1800" dirty="0"/>
              <a:t> объем</a:t>
            </a:r>
            <a:r>
              <a:rPr lang="ru-RU" sz="1800" dirty="0"/>
              <a:t>ы</a:t>
            </a:r>
            <a:r>
              <a:rPr lang="kk-KZ" sz="1800" dirty="0"/>
              <a:t> финансирования.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281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228600" y="241300"/>
            <a:ext cx="79248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2500" b="1" dirty="0">
                <a:effectLst/>
              </a:rPr>
              <a:t>Заявки на </a:t>
            </a:r>
            <a:r>
              <a:rPr lang="ru-RU" sz="2500" b="1" dirty="0" err="1">
                <a:effectLst/>
              </a:rPr>
              <a:t>грантовое</a:t>
            </a:r>
            <a:r>
              <a:rPr lang="ru-RU" sz="2500" b="1" dirty="0">
                <a:effectLst/>
              </a:rPr>
              <a:t> финансирование </a:t>
            </a:r>
            <a:r>
              <a:rPr lang="ru-RU" sz="2500" b="1" dirty="0" smtClean="0">
                <a:effectLst/>
              </a:rPr>
              <a:t>на 2011/2013:</a:t>
            </a:r>
            <a:endParaRPr lang="ru-RU" sz="2500" b="1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1127125"/>
            <a:ext cx="9151938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852844692"/>
              </p:ext>
            </p:extLst>
          </p:nvPr>
        </p:nvGraphicFramePr>
        <p:xfrm>
          <a:off x="4722897" y="980728"/>
          <a:ext cx="4393223" cy="35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055186"/>
              </p:ext>
            </p:extLst>
          </p:nvPr>
        </p:nvGraphicFramePr>
        <p:xfrm>
          <a:off x="183307" y="1293987"/>
          <a:ext cx="4038600" cy="3359149"/>
        </p:xfrm>
        <a:graphic>
          <a:graphicData uri="http://schemas.openxmlformats.org/drawingml/2006/table">
            <a:tbl>
              <a:tblPr/>
              <a:tblGrid>
                <a:gridCol w="108794"/>
                <a:gridCol w="237370"/>
                <a:gridCol w="2662989"/>
                <a:gridCol w="1029447"/>
              </a:tblGrid>
              <a:tr h="25330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1 990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340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4789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Энергетика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0973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Глубокая переработка сырья и продукции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298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1893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и телекоммуникационные технологии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063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Науки о жизни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094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Интеллектуальный потенциал страны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1 011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6869" y="4653136"/>
            <a:ext cx="8458200" cy="5386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получено </a:t>
            </a:r>
            <a:r>
              <a:rPr lang="ru-RU" sz="1450" b="1" dirty="0">
                <a:solidFill>
                  <a:srgbClr val="FF0000"/>
                </a:solidFill>
              </a:rPr>
              <a:t>1990</a:t>
            </a: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заявок, из них: </a:t>
            </a:r>
            <a:r>
              <a:rPr lang="ru-RU" sz="1450" b="1" dirty="0">
                <a:solidFill>
                  <a:srgbClr val="FF0000"/>
                </a:solidFill>
              </a:rPr>
              <a:t>1973</a:t>
            </a: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от </a:t>
            </a:r>
            <a:r>
              <a:rPr lang="ru-RU" sz="1450" b="1" dirty="0">
                <a:solidFill>
                  <a:srgbClr val="FF0000"/>
                </a:solidFill>
              </a:rPr>
              <a:t>208</a:t>
            </a: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- юридических лиц и </a:t>
            </a:r>
            <a:r>
              <a:rPr lang="ru-RU" sz="1450" b="1" dirty="0">
                <a:solidFill>
                  <a:srgbClr val="FF0000"/>
                </a:solidFill>
              </a:rPr>
              <a:t>17</a:t>
            </a: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от </a:t>
            </a:r>
            <a:r>
              <a:rPr lang="ru-RU" sz="1450" b="1" dirty="0">
                <a:solidFill>
                  <a:srgbClr val="FF0000"/>
                </a:solidFill>
              </a:rPr>
              <a:t>14</a:t>
            </a:r>
            <a:r>
              <a:rPr lang="ru-RU" sz="14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– физических лиц.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078007"/>
              </p:ext>
            </p:extLst>
          </p:nvPr>
        </p:nvGraphicFramePr>
        <p:xfrm>
          <a:off x="346869" y="5301208"/>
          <a:ext cx="8439972" cy="10567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sx="1000" sy="1000" algn="ctr" rotWithShape="0">
                    <a:schemeClr val="bg2"/>
                  </a:outerShdw>
                </a:effectLst>
                <a:tableStyleId>{5C22544A-7EE6-4342-B048-85BDC9FD1C3A}</a:tableStyleId>
              </a:tblPr>
              <a:tblGrid>
                <a:gridCol w="2813324"/>
                <a:gridCol w="2813324"/>
                <a:gridCol w="2813324"/>
              </a:tblGrid>
              <a:tr h="5264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0310">
                <a:tc>
                  <a:txBody>
                    <a:bodyPr/>
                    <a:lstStyle/>
                    <a:p>
                      <a:pPr algn="l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47625" marB="47625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7158" y="5286388"/>
            <a:ext cx="8501122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одобрено </a:t>
            </a:r>
            <a:r>
              <a:rPr lang="ru-RU" sz="1450" b="1" dirty="0" smtClean="0">
                <a:solidFill>
                  <a:srgbClr val="FF0000"/>
                </a:solidFill>
              </a:rPr>
              <a:t>1174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на общую сумму финансирования </a:t>
            </a:r>
            <a:r>
              <a:rPr lang="ru-RU" sz="1450" b="1" dirty="0" smtClean="0">
                <a:solidFill>
                  <a:srgbClr val="FF0000"/>
                </a:solidFill>
              </a:rPr>
              <a:t>11 985 560 320 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тенге</a:t>
            </a:r>
            <a:endParaRPr lang="ru-RU" sz="14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228600" y="116632"/>
            <a:ext cx="7924800" cy="85695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effectLst/>
              </a:rPr>
              <a:t>Заявки на технологические и социальные инновации на 2012 – 2014 годы: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7938" y="1124744"/>
            <a:ext cx="9151938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39907"/>
              </p:ext>
            </p:extLst>
          </p:nvPr>
        </p:nvGraphicFramePr>
        <p:xfrm>
          <a:off x="238522" y="1307729"/>
          <a:ext cx="4038600" cy="2749666"/>
        </p:xfrm>
        <a:graphic>
          <a:graphicData uri="http://schemas.openxmlformats.org/drawingml/2006/table">
            <a:tbl>
              <a:tblPr/>
              <a:tblGrid>
                <a:gridCol w="108794"/>
                <a:gridCol w="237370"/>
                <a:gridCol w="2662989"/>
                <a:gridCol w="1029447"/>
              </a:tblGrid>
              <a:tr h="25330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340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i="0" u="none" strike="noStrike" dirty="0">
                        <a:solidFill>
                          <a:srgbClr val="1E1C11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4789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 dirty="0">
                          <a:solidFill>
                            <a:srgbClr val="1E1C11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Энергетика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0973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>
                          <a:solidFill>
                            <a:srgbClr val="1E1C11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Глубокая переработка сырья и продукции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1893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>
                          <a:solidFill>
                            <a:srgbClr val="1E1C11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и телекоммуникационные технологии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063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>
                          <a:solidFill>
                            <a:srgbClr val="1E1C11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Науки о жизни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4391198"/>
            <a:ext cx="840584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получено </a:t>
            </a:r>
            <a:r>
              <a:rPr lang="ru-RU" sz="1400" b="1" dirty="0">
                <a:solidFill>
                  <a:srgbClr val="FF0000"/>
                </a:solidFill>
              </a:rPr>
              <a:t>82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заявок, из них: </a:t>
            </a:r>
            <a:r>
              <a:rPr lang="ru-RU" sz="1400" b="1" dirty="0">
                <a:solidFill>
                  <a:srgbClr val="FF0000"/>
                </a:solidFill>
              </a:rPr>
              <a:t>80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от </a:t>
            </a:r>
            <a:r>
              <a:rPr lang="ru-RU" sz="1400" b="1" dirty="0">
                <a:solidFill>
                  <a:srgbClr val="FF0000"/>
                </a:solidFill>
              </a:rPr>
              <a:t>41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- юридических лиц и </a:t>
            </a:r>
            <a:r>
              <a:rPr lang="ru-RU" sz="1400" b="1" dirty="0">
                <a:solidFill>
                  <a:srgbClr val="FF0000"/>
                </a:solidFill>
              </a:rPr>
              <a:t>2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заявки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2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физических лиц.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872645441"/>
              </p:ext>
            </p:extLst>
          </p:nvPr>
        </p:nvGraphicFramePr>
        <p:xfrm>
          <a:off x="4550752" y="533401"/>
          <a:ext cx="4821848" cy="397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4929198"/>
            <a:ext cx="8501122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одобрено </a:t>
            </a:r>
            <a:r>
              <a:rPr lang="ru-RU" sz="1450" b="1" dirty="0" smtClean="0">
                <a:solidFill>
                  <a:srgbClr val="FF0000"/>
                </a:solidFill>
              </a:rPr>
              <a:t>37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на общую сумму финансирования </a:t>
            </a:r>
            <a:r>
              <a:rPr lang="ru-RU" sz="1450" b="1" dirty="0" smtClean="0">
                <a:solidFill>
                  <a:srgbClr val="FF0000"/>
                </a:solidFill>
              </a:rPr>
              <a:t>816 579 059 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тенге</a:t>
            </a:r>
            <a:endParaRPr lang="ru-RU" sz="14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70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228600" y="241300"/>
            <a:ext cx="79248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effectLst/>
              </a:rPr>
              <a:t>Заявки на </a:t>
            </a:r>
            <a:r>
              <a:rPr lang="ru-RU" sz="2500" b="1" dirty="0" err="1">
                <a:effectLst/>
              </a:rPr>
              <a:t>грантовое</a:t>
            </a:r>
            <a:r>
              <a:rPr lang="ru-RU" sz="2500" b="1" dirty="0">
                <a:effectLst/>
              </a:rPr>
              <a:t> </a:t>
            </a:r>
            <a:r>
              <a:rPr lang="ru-RU" sz="2500" b="1" dirty="0" smtClean="0">
                <a:effectLst/>
              </a:rPr>
              <a:t>финансирование на 201</a:t>
            </a:r>
            <a:r>
              <a:rPr lang="en-US" sz="2500" b="1" dirty="0">
                <a:effectLst/>
              </a:rPr>
              <a:t>2</a:t>
            </a:r>
            <a:r>
              <a:rPr lang="ru-RU" sz="2500" b="1" dirty="0">
                <a:effectLst/>
              </a:rPr>
              <a:t>/201</a:t>
            </a:r>
            <a:r>
              <a:rPr lang="en-US" sz="2500" b="1" dirty="0">
                <a:effectLst/>
              </a:rPr>
              <a:t>4</a:t>
            </a:r>
            <a:r>
              <a:rPr lang="ru-RU" sz="2500" b="1" dirty="0">
                <a:effectLst/>
              </a:rPr>
              <a:t>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1127125"/>
            <a:ext cx="9151938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360158"/>
              </p:ext>
            </p:extLst>
          </p:nvPr>
        </p:nvGraphicFramePr>
        <p:xfrm>
          <a:off x="228600" y="1268760"/>
          <a:ext cx="4038600" cy="3359149"/>
        </p:xfrm>
        <a:graphic>
          <a:graphicData uri="http://schemas.openxmlformats.org/drawingml/2006/table">
            <a:tbl>
              <a:tblPr/>
              <a:tblGrid>
                <a:gridCol w="108794"/>
                <a:gridCol w="237370"/>
                <a:gridCol w="2662989"/>
                <a:gridCol w="1029447"/>
              </a:tblGrid>
              <a:tr h="25330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1 777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340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4789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Энергетика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0973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Глубокая переработка сырья и продукции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253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1893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и телекоммуникационные технологии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063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Науки о жизни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094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Интеллектуальный потенциал страны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048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056391073"/>
              </p:ext>
            </p:extLst>
          </p:nvPr>
        </p:nvGraphicFramePr>
        <p:xfrm>
          <a:off x="4716016" y="332656"/>
          <a:ext cx="45720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4932040" y="6453336"/>
            <a:ext cx="4088160" cy="3048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078" y="5733256"/>
            <a:ext cx="8501122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одобрено </a:t>
            </a:r>
            <a:r>
              <a:rPr lang="ru-RU" sz="1450" b="1" dirty="0" smtClean="0">
                <a:solidFill>
                  <a:srgbClr val="FF0000"/>
                </a:solidFill>
              </a:rPr>
              <a:t>469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на общую сумму финансирования </a:t>
            </a:r>
            <a:r>
              <a:rPr lang="ru-RU" sz="1450" b="1" dirty="0" smtClean="0">
                <a:solidFill>
                  <a:srgbClr val="FF0000"/>
                </a:solidFill>
              </a:rPr>
              <a:t>1 730 647 888 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тенге</a:t>
            </a:r>
            <a:endParaRPr lang="ru-RU" sz="14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078" y="4991362"/>
            <a:ext cx="840584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получено </a:t>
            </a:r>
            <a:r>
              <a:rPr lang="ru-RU" sz="1400" b="1" dirty="0" smtClean="0">
                <a:solidFill>
                  <a:srgbClr val="FF0000"/>
                </a:solidFill>
              </a:rPr>
              <a:t>1777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заявок, из них: </a:t>
            </a:r>
            <a:r>
              <a:rPr lang="ru-RU" sz="1400" b="1" dirty="0" smtClean="0">
                <a:solidFill>
                  <a:srgbClr val="FF0000"/>
                </a:solidFill>
              </a:rPr>
              <a:t>1743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заявок от </a:t>
            </a:r>
            <a:r>
              <a:rPr lang="ru-RU" sz="1400" b="1" dirty="0" smtClean="0">
                <a:solidFill>
                  <a:srgbClr val="FF0000"/>
                </a:solidFill>
              </a:rPr>
              <a:t>185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заявителей - юридических лиц и </a:t>
            </a:r>
            <a:r>
              <a:rPr lang="ru-RU" sz="1400" b="1" dirty="0" smtClean="0">
                <a:solidFill>
                  <a:srgbClr val="FF0000"/>
                </a:solidFill>
              </a:rPr>
              <a:t>34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заявки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32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физических лиц.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8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228600" y="241300"/>
            <a:ext cx="79248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effectLst/>
              </a:rPr>
              <a:t>Заявки на </a:t>
            </a:r>
            <a:r>
              <a:rPr lang="ru-RU" sz="2500" b="1" dirty="0" err="1">
                <a:effectLst/>
              </a:rPr>
              <a:t>грантовое</a:t>
            </a:r>
            <a:r>
              <a:rPr lang="ru-RU" sz="2500" b="1" dirty="0">
                <a:effectLst/>
              </a:rPr>
              <a:t> </a:t>
            </a:r>
            <a:r>
              <a:rPr lang="ru-RU" sz="2500" b="1" dirty="0" smtClean="0">
                <a:effectLst/>
              </a:rPr>
              <a:t>финансирование на 2013/2015</a:t>
            </a:r>
            <a:r>
              <a:rPr lang="ru-RU" sz="2500" b="1" dirty="0">
                <a:effectLst/>
              </a:rPr>
              <a:t>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1127125"/>
            <a:ext cx="9151938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36643"/>
              </p:ext>
            </p:extLst>
          </p:nvPr>
        </p:nvGraphicFramePr>
        <p:xfrm>
          <a:off x="217959" y="1268760"/>
          <a:ext cx="4038600" cy="3359149"/>
        </p:xfrm>
        <a:graphic>
          <a:graphicData uri="http://schemas.openxmlformats.org/drawingml/2006/table">
            <a:tbl>
              <a:tblPr/>
              <a:tblGrid>
                <a:gridCol w="108794"/>
                <a:gridCol w="237370"/>
                <a:gridCol w="2662989"/>
                <a:gridCol w="1029447"/>
              </a:tblGrid>
              <a:tr h="25330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2 744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340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789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Энергетика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973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Глубокая переработка сырья и продукции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450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893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и телекоммуникационные технологии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3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Науки о жизни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416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948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Интеллектуальный потенциал страны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1 470</a:t>
                      </a:r>
                      <a:endParaRPr lang="ru-RU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707234"/>
              </p:ext>
            </p:extLst>
          </p:nvPr>
        </p:nvGraphicFramePr>
        <p:xfrm>
          <a:off x="4500562" y="241300"/>
          <a:ext cx="4714875" cy="4483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3554" y="5791544"/>
            <a:ext cx="8501122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одобрено </a:t>
            </a:r>
            <a:r>
              <a:rPr lang="ru-RU" sz="1450" b="1" dirty="0" smtClean="0">
                <a:solidFill>
                  <a:srgbClr val="FF0000"/>
                </a:solidFill>
              </a:rPr>
              <a:t>435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заявок на общую сумму финансирования </a:t>
            </a:r>
            <a:r>
              <a:rPr lang="ru-RU" sz="1450" b="1" dirty="0" smtClean="0">
                <a:solidFill>
                  <a:srgbClr val="FF0000"/>
                </a:solidFill>
              </a:rPr>
              <a:t>2 999 500 000 </a:t>
            </a:r>
            <a:r>
              <a:rPr lang="ru-RU" sz="14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тенге</a:t>
            </a:r>
            <a:endParaRPr lang="ru-RU" sz="14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223" y="5013176"/>
            <a:ext cx="840584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Всего получено </a:t>
            </a:r>
            <a:r>
              <a:rPr lang="ru-RU" sz="1400" b="1" dirty="0" smtClean="0">
                <a:solidFill>
                  <a:srgbClr val="FF0000"/>
                </a:solidFill>
              </a:rPr>
              <a:t>2744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заявок, из них: </a:t>
            </a:r>
            <a:r>
              <a:rPr lang="ru-RU" sz="1400" b="1" dirty="0" smtClean="0">
                <a:solidFill>
                  <a:srgbClr val="FF0000"/>
                </a:solidFill>
              </a:rPr>
              <a:t>2667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заявок от </a:t>
            </a:r>
            <a:r>
              <a:rPr lang="ru-RU" sz="1400" b="1" dirty="0" smtClean="0">
                <a:solidFill>
                  <a:srgbClr val="FF0000"/>
                </a:solidFill>
              </a:rPr>
              <a:t>218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заявителей - юридических лиц и </a:t>
            </a:r>
            <a:r>
              <a:rPr lang="ru-RU" sz="1400" b="1" dirty="0" smtClean="0">
                <a:solidFill>
                  <a:srgbClr val="FF0000"/>
                </a:solidFill>
              </a:rPr>
              <a:t>67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заявки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59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заявителей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физических лиц.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effectLst/>
              </a:rPr>
              <a:t>Объявление о проведении конкурса на </a:t>
            </a:r>
            <a:r>
              <a:rPr lang="ru-RU" sz="2500" b="1" dirty="0" err="1">
                <a:effectLst/>
              </a:rPr>
              <a:t>грантовое</a:t>
            </a:r>
            <a:r>
              <a:rPr lang="ru-RU" sz="2500" b="1" dirty="0">
                <a:effectLst/>
              </a:rPr>
              <a:t> финансирование научных исследований </a:t>
            </a:r>
            <a:endParaRPr lang="ru-RU" sz="25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/>
              <a:t>Комитет науки Министерства образования и науки Республики Казахстан объявляет о проведении конкурса на </a:t>
            </a:r>
            <a:r>
              <a:rPr lang="ru-RU" sz="1800" dirty="0" err="1"/>
              <a:t>грантовое</a:t>
            </a:r>
            <a:r>
              <a:rPr lang="ru-RU" sz="1800" dirty="0"/>
              <a:t> финансирование научных исследований на 2015-2017 годы с общим объемом финансирования 19 </a:t>
            </a:r>
            <a:r>
              <a:rPr lang="ru-RU" sz="1800" dirty="0" err="1" smtClean="0"/>
              <a:t>млрд.тенге</a:t>
            </a:r>
            <a:r>
              <a:rPr lang="ru-RU" sz="1800" dirty="0" smtClean="0"/>
              <a:t>. Конкурс </a:t>
            </a:r>
            <a:r>
              <a:rPr lang="ru-RU" sz="1800" dirty="0"/>
              <a:t>проводится по следующим </a:t>
            </a:r>
            <a:r>
              <a:rPr lang="ru-RU" sz="1800"/>
              <a:t>направлениям</a:t>
            </a:r>
            <a:r>
              <a:rPr lang="ru-RU" sz="1800" smtClean="0"/>
              <a:t>:</a:t>
            </a:r>
            <a:endParaRPr lang="ru-RU" sz="1800" dirty="0"/>
          </a:p>
          <a:p>
            <a:pPr marL="0" indent="0">
              <a:buNone/>
            </a:pPr>
            <a:r>
              <a:rPr lang="kk-KZ" sz="1800" dirty="0" smtClean="0"/>
              <a:t>-</a:t>
            </a:r>
            <a:r>
              <a:rPr lang="ru-RU" sz="1800" dirty="0" smtClean="0"/>
              <a:t> фундаментальные </a:t>
            </a:r>
            <a:r>
              <a:rPr lang="ru-RU" sz="1800" dirty="0"/>
              <a:t>научные исследования по приоритетам </a:t>
            </a:r>
            <a:r>
              <a:rPr lang="ru-RU" sz="1800" dirty="0" smtClean="0"/>
              <a:t>развития науки;</a:t>
            </a:r>
          </a:p>
          <a:p>
            <a:pPr marL="0" indent="0">
              <a:buNone/>
            </a:pPr>
            <a:r>
              <a:rPr lang="ru-RU" sz="1800" dirty="0" smtClean="0"/>
              <a:t>-</a:t>
            </a:r>
            <a:r>
              <a:rPr lang="ru-RU" sz="1800" dirty="0"/>
              <a:t> </a:t>
            </a:r>
            <a:r>
              <a:rPr lang="ru-RU" sz="1800" dirty="0" smtClean="0"/>
              <a:t>развитие </a:t>
            </a:r>
            <a:r>
              <a:rPr lang="ru-RU" sz="1800" dirty="0"/>
              <a:t>прикладных исследований и разработок по приоритетам </a:t>
            </a:r>
            <a:r>
              <a:rPr lang="ru-RU" sz="1800" dirty="0" smtClean="0"/>
              <a:t>ФИИР;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-</a:t>
            </a:r>
            <a:r>
              <a:rPr lang="ru-RU" sz="1800" dirty="0"/>
              <a:t> прикладные  научные исследования с привлечением средств национальных компаний или реального сектора, в том числе заявителя, либо бизнес-партнера с долей участия 25</a:t>
            </a:r>
            <a:r>
              <a:rPr lang="ru-RU" sz="1800" dirty="0" smtClean="0"/>
              <a:t>%;</a:t>
            </a:r>
          </a:p>
          <a:p>
            <a:pPr marL="0" indent="0">
              <a:buNone/>
            </a:pPr>
            <a:r>
              <a:rPr lang="ru-RU" sz="1800" dirty="0" smtClean="0"/>
              <a:t>-</a:t>
            </a:r>
            <a:r>
              <a:rPr lang="ru-RU" sz="1800" dirty="0"/>
              <a:t> </a:t>
            </a:r>
            <a:r>
              <a:rPr lang="ru-RU" sz="1800" dirty="0" smtClean="0"/>
              <a:t>прикладные </a:t>
            </a:r>
            <a:r>
              <a:rPr lang="ru-RU" sz="1800" dirty="0"/>
              <a:t>научные исследования с привлечением зарубежных ученых (в том числе в качестве </a:t>
            </a:r>
            <a:r>
              <a:rPr lang="ru-RU" sz="1800" dirty="0" err="1" smtClean="0"/>
              <a:t>соруководителя</a:t>
            </a:r>
            <a:r>
              <a:rPr lang="ru-RU" sz="1800" dirty="0" smtClean="0"/>
              <a:t> проекта).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990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FDF730-B3F1-4114-B1C8-E0FA54E9A440}" type="slidenum">
              <a:rPr lang="ru-RU" sz="1200" smtClean="0">
                <a:solidFill>
                  <a:schemeClr val="tx2"/>
                </a:solidFill>
              </a:rPr>
              <a:pPr eaLnBrk="1" hangingPunct="1"/>
              <a:t>7</a:t>
            </a:fld>
            <a:endParaRPr lang="ru-RU" sz="1200" smtClean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350" y="332656"/>
            <a:ext cx="6624638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 smtClean="0">
                <a:effectLst/>
                <a:latin typeface="+mj-lt"/>
                <a:ea typeface="+mj-ea"/>
                <a:cs typeface="+mj-cs"/>
              </a:rPr>
              <a:t>Направления </a:t>
            </a:r>
            <a:r>
              <a:rPr lang="ru-RU" sz="2500" b="1" dirty="0" err="1" smtClean="0">
                <a:effectLst/>
                <a:latin typeface="+mj-lt"/>
                <a:ea typeface="+mj-ea"/>
                <a:cs typeface="+mj-cs"/>
              </a:rPr>
              <a:t>грантового</a:t>
            </a:r>
            <a:r>
              <a:rPr lang="ru-RU" sz="2500" b="1" dirty="0" smtClean="0">
                <a:effectLst/>
                <a:latin typeface="+mj-lt"/>
                <a:ea typeface="+mj-ea"/>
                <a:cs typeface="+mj-cs"/>
              </a:rPr>
              <a:t> финансирования</a:t>
            </a:r>
            <a:endParaRPr lang="ru-RU" sz="2500" b="1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03360306"/>
              </p:ext>
            </p:extLst>
          </p:nvPr>
        </p:nvGraphicFramePr>
        <p:xfrm>
          <a:off x="1142976" y="1000108"/>
          <a:ext cx="7197104" cy="538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09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5920552" cy="648072"/>
          </a:xfrm>
        </p:spPr>
        <p:txBody>
          <a:bodyPr anchor="ctr"/>
          <a:lstStyle/>
          <a:p>
            <a:pPr marL="0" indent="0">
              <a:buNone/>
            </a:pPr>
            <a:r>
              <a:rPr lang="ru-RU" sz="2500" b="1" dirty="0" smtClean="0">
                <a:effectLst/>
              </a:rPr>
              <a:t>Ограничения </a:t>
            </a:r>
            <a:r>
              <a:rPr lang="ru-RU" sz="2500" b="1" dirty="0">
                <a:effectLst/>
              </a:rPr>
              <a:t>по сумме финансирования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896544"/>
          </a:xfrm>
        </p:spPr>
        <p:txBody>
          <a:bodyPr>
            <a:noAutofit/>
          </a:bodyPr>
          <a:lstStyle/>
          <a:p>
            <a:pPr marL="0" indent="0" algn="just">
              <a:buClrTx/>
              <a:buSzPct val="100000"/>
              <a:buNone/>
            </a:pPr>
            <a:r>
              <a:rPr lang="en-US" sz="1800" dirty="0" smtClean="0"/>
              <a:t>        </a:t>
            </a:r>
          </a:p>
          <a:p>
            <a:pPr marL="447675" indent="-447675" algn="just">
              <a:buClrTx/>
              <a:buSzPct val="100000"/>
              <a:buNone/>
            </a:pPr>
            <a:r>
              <a:rPr lang="en-US" sz="1800" dirty="0" smtClean="0"/>
              <a:t>        </a:t>
            </a:r>
            <a:r>
              <a:rPr lang="kk-KZ" sz="1800" dirty="0" smtClean="0"/>
              <a:t>Сумма </a:t>
            </a:r>
            <a:r>
              <a:rPr lang="kk-KZ" sz="1800" dirty="0"/>
              <a:t>запрашиваемого финансирования, необходимого для реализации </a:t>
            </a:r>
            <a:r>
              <a:rPr lang="en-US" sz="1800" dirty="0" smtClean="0"/>
              <a:t>             </a:t>
            </a:r>
            <a:r>
              <a:rPr lang="kk-KZ" sz="1800" dirty="0" smtClean="0"/>
              <a:t>проекта </a:t>
            </a:r>
            <a:r>
              <a:rPr lang="kk-KZ" sz="1800" dirty="0"/>
              <a:t>не должна превышать</a:t>
            </a:r>
            <a:r>
              <a:rPr lang="kk-KZ" sz="1800" dirty="0" smtClean="0"/>
              <a:t>:</a:t>
            </a:r>
          </a:p>
          <a:p>
            <a:pPr marL="0" indent="0" algn="just">
              <a:buClrTx/>
              <a:buSzPct val="100000"/>
              <a:buNone/>
            </a:pPr>
            <a:endParaRPr lang="kk-KZ" sz="1800" dirty="0"/>
          </a:p>
          <a:p>
            <a:pPr lvl="1" algn="just">
              <a:buClrTx/>
              <a:buSzPct val="100000"/>
              <a:buFont typeface="Arial" pitchFamily="34" charset="0"/>
              <a:buChar char="•"/>
            </a:pPr>
            <a:r>
              <a:rPr lang="kk-KZ" sz="1800" dirty="0"/>
              <a:t>по фундаментальным </a:t>
            </a:r>
            <a:r>
              <a:rPr lang="kk-KZ" sz="1800" dirty="0" smtClean="0"/>
              <a:t>научным исследованиям  -  30 </a:t>
            </a:r>
            <a:r>
              <a:rPr lang="kk-KZ" sz="1800" dirty="0"/>
              <a:t>млн.тенге в </a:t>
            </a:r>
            <a:r>
              <a:rPr lang="kk-KZ" sz="1800" dirty="0" smtClean="0"/>
              <a:t>год;</a:t>
            </a:r>
            <a:endParaRPr lang="en-US" sz="1800" dirty="0" smtClean="0"/>
          </a:p>
          <a:p>
            <a:pPr lvl="1" algn="just">
              <a:buClrTx/>
              <a:buSzPct val="100000"/>
              <a:buFont typeface="Arial" pitchFamily="34" charset="0"/>
              <a:buChar char="•"/>
            </a:pPr>
            <a:endParaRPr lang="kk-KZ" sz="1800" dirty="0" smtClean="0"/>
          </a:p>
          <a:p>
            <a:pPr lvl="1" algn="just">
              <a:buClrTx/>
              <a:buSzPct val="100000"/>
              <a:buFont typeface="Arial" pitchFamily="34" charset="0"/>
              <a:buChar char="•"/>
            </a:pPr>
            <a:r>
              <a:rPr lang="kk-KZ" sz="1800" dirty="0" smtClean="0"/>
              <a:t>по </a:t>
            </a:r>
            <a:r>
              <a:rPr lang="kk-KZ" sz="1800" dirty="0"/>
              <a:t>прикладным </a:t>
            </a:r>
            <a:r>
              <a:rPr lang="kk-KZ" sz="1800" dirty="0" smtClean="0"/>
              <a:t>научным исследованиям  -  60 млн.тенге </a:t>
            </a:r>
            <a:r>
              <a:rPr lang="kk-KZ" sz="1800" dirty="0"/>
              <a:t>в </a:t>
            </a:r>
            <a:r>
              <a:rPr lang="kk-KZ" sz="1800" dirty="0" smtClean="0"/>
              <a:t>год;</a:t>
            </a:r>
            <a:endParaRPr lang="en-US" sz="1800" dirty="0" smtClean="0"/>
          </a:p>
          <a:p>
            <a:pPr lvl="1" algn="just">
              <a:buClrTx/>
              <a:buSzPct val="100000"/>
              <a:buFont typeface="Arial" pitchFamily="34" charset="0"/>
              <a:buChar char="•"/>
            </a:pPr>
            <a:endParaRPr lang="kk-KZ" sz="1800" dirty="0" smtClean="0"/>
          </a:p>
        </p:txBody>
      </p:sp>
    </p:spTree>
    <p:extLst>
      <p:ext uri="{BB962C8B-B14F-4D97-AF65-F5344CB8AC3E}">
        <p14:creationId xmlns:p14="http://schemas.microsoft.com/office/powerpoint/2010/main" val="35542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9126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500" b="1" dirty="0" smtClean="0">
                <a:effectLst/>
              </a:rPr>
              <a:t>Условия для участия в конкурсе</a:t>
            </a:r>
            <a:endParaRPr lang="ru-RU" sz="2500" dirty="0">
              <a:effectLst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8596" y="785794"/>
            <a:ext cx="7931224" cy="57864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Char char="•"/>
            </a:pPr>
            <a:endParaRPr lang="en-US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kk-KZ" sz="1800" b="0" dirty="0" smtClean="0"/>
              <a:t>в </a:t>
            </a:r>
            <a:r>
              <a:rPr lang="kk-KZ" sz="1800" b="0" dirty="0"/>
              <a:t>конкурсе вправе принимать участие аккредитованные субъекты научной и (или) научно-технической деятельности, а также автономные организации образования и их </a:t>
            </a:r>
            <a:r>
              <a:rPr lang="kk-KZ" sz="1800" b="0" dirty="0" smtClean="0"/>
              <a:t>организации</a:t>
            </a:r>
            <a:r>
              <a:rPr lang="ru-RU" sz="1800" b="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  <a:p>
            <a:pPr algn="just">
              <a:buFont typeface="Arial" pitchFamily="34" charset="0"/>
              <a:buChar char="•"/>
            </a:pPr>
            <a:r>
              <a:rPr lang="ru-RU" sz="1800" b="0" dirty="0"/>
              <a:t>реализация одобренных на финансирование проектов должна осуществляться в Республике Казахстан</a:t>
            </a:r>
            <a:r>
              <a:rPr lang="ru-RU" sz="1800" b="0" dirty="0" smtClean="0"/>
              <a:t>;</a:t>
            </a:r>
            <a:endParaRPr lang="ru-RU" sz="1800" b="0" dirty="0"/>
          </a:p>
          <a:p>
            <a:pPr algn="just">
              <a:buFont typeface="Arial" pitchFamily="34" charset="0"/>
              <a:buChar char="•"/>
            </a:pPr>
            <a:endParaRPr lang="kk-KZ" sz="1800" b="0" dirty="0"/>
          </a:p>
          <a:p>
            <a:pPr algn="just">
              <a:buFont typeface="Arial" pitchFamily="34" charset="0"/>
              <a:buChar char="•"/>
            </a:pPr>
            <a:r>
              <a:rPr lang="kk-KZ" sz="1800" b="0" dirty="0" smtClean="0"/>
              <a:t>физическое </a:t>
            </a:r>
            <a:r>
              <a:rPr lang="kk-KZ" sz="1800" b="0" dirty="0"/>
              <a:t>лицо </a:t>
            </a:r>
            <a:r>
              <a:rPr lang="ru-RU" sz="1800" b="0" dirty="0"/>
              <a:t>вправе быть в качестве </a:t>
            </a:r>
            <a:r>
              <a:rPr lang="kk-KZ" sz="1800" b="0" dirty="0"/>
              <a:t> </a:t>
            </a:r>
            <a:r>
              <a:rPr lang="kk-KZ" sz="1800" b="0" dirty="0" smtClean="0"/>
              <a:t>научного </a:t>
            </a:r>
            <a:r>
              <a:rPr lang="kk-KZ" sz="1800" b="0" dirty="0"/>
              <a:t>руководителя</a:t>
            </a:r>
            <a:r>
              <a:rPr lang="en-US" sz="1800" b="0" dirty="0"/>
              <a:t> </a:t>
            </a:r>
            <a:r>
              <a:rPr lang="kk-KZ" sz="1800" b="0" dirty="0"/>
              <a:t>не более чем в </a:t>
            </a:r>
            <a:r>
              <a:rPr lang="ru-RU" sz="1800" b="0" dirty="0" smtClean="0"/>
              <a:t>двух</a:t>
            </a:r>
            <a:r>
              <a:rPr lang="kk-KZ" sz="1800" b="0" dirty="0" smtClean="0"/>
              <a:t> проектах, и исполнителем не более чем в одном проекте в период реализации данного проекта</a:t>
            </a:r>
            <a:r>
              <a:rPr lang="ru-RU" sz="1800" b="0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800" b="0" dirty="0" smtClean="0"/>
              <a:t>руководители организаций вправе быть научным руководителем или исполнителем не более чем в двух проектах;</a:t>
            </a:r>
          </a:p>
          <a:p>
            <a:pPr algn="just">
              <a:buFont typeface="Arial" pitchFamily="34" charset="0"/>
              <a:buChar char="•"/>
            </a:pPr>
            <a:endParaRPr lang="ru-RU" sz="1800" b="0" dirty="0" smtClean="0"/>
          </a:p>
          <a:p>
            <a:pPr marL="0" indent="0" algn="just"/>
            <a:endParaRPr lang="kk-KZ" sz="1800" b="0" dirty="0"/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  <a:p>
            <a:pPr algn="just">
              <a:buFont typeface="Arial" pitchFamily="34" charset="0"/>
              <a:buChar char="•"/>
            </a:pP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37266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reflective ball">
    <a:majorFont>
      <a:latin typeface="Franklin Gothic Heavy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reflective ball">
    <a:majorFont>
      <a:latin typeface="Franklin Gothic Heavy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reflective ball">
    <a:majorFont>
      <a:latin typeface="Franklin Gothic Heavy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reflective ball">
    <a:majorFont>
      <a:latin typeface="Franklin Gothic Heavy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6473</TotalTime>
  <Words>1228</Words>
  <Application>Microsoft Office PowerPoint</Application>
  <PresentationFormat>Экран (4:3)</PresentationFormat>
  <Paragraphs>203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Конкурсная документация  по подготовке заявок на участие в конкурсе на грантовое финансирование научных исследований  на 2015-2017 годы  </vt:lpstr>
      <vt:lpstr>Презентация PowerPoint</vt:lpstr>
      <vt:lpstr>Презентация PowerPoint</vt:lpstr>
      <vt:lpstr>Презентация PowerPoint</vt:lpstr>
      <vt:lpstr>Презентация PowerPoint</vt:lpstr>
      <vt:lpstr>Объявление о проведении конкурса на грантовое финансирование научных исследований </vt:lpstr>
      <vt:lpstr>Презентация PowerPoint</vt:lpstr>
      <vt:lpstr>Ограничения по сумме финансирования</vt:lpstr>
      <vt:lpstr>Условия для участия в конкурсе</vt:lpstr>
      <vt:lpstr>Условия для участия в конкурсе</vt:lpstr>
      <vt:lpstr>Условия для участия в конкурсе</vt:lpstr>
      <vt:lpstr>Условия для участия в конкурсе</vt:lpstr>
      <vt:lpstr>Условия для участия в конкурсе</vt:lpstr>
      <vt:lpstr>Перечень необходимых документов для участия в конкурсе на грантовое финансирование</vt:lpstr>
      <vt:lpstr>Требования к оформлению заявки</vt:lpstr>
      <vt:lpstr>Критерии конкурсного отбора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документация  для подготовки заявок научных, научно-технических проектов  на 2015-2017 годы, на участие в конкурсе на грантовое финансирование</dc:title>
  <dc:creator>Айганым Ракишева</dc:creator>
  <cp:lastModifiedBy>Арман Ашкин</cp:lastModifiedBy>
  <cp:revision>247</cp:revision>
  <cp:lastPrinted>2014-07-02T07:43:52Z</cp:lastPrinted>
  <dcterms:created xsi:type="dcterms:W3CDTF">2014-03-03T06:15:37Z</dcterms:created>
  <dcterms:modified xsi:type="dcterms:W3CDTF">2014-08-25T06:36:49Z</dcterms:modified>
</cp:coreProperties>
</file>